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95" r:id="rId3"/>
    <p:sldId id="268" r:id="rId4"/>
    <p:sldId id="260" r:id="rId5"/>
    <p:sldId id="261" r:id="rId6"/>
    <p:sldId id="262" r:id="rId7"/>
    <p:sldId id="257" r:id="rId8"/>
    <p:sldId id="259" r:id="rId9"/>
    <p:sldId id="263" r:id="rId10"/>
    <p:sldId id="264" r:id="rId11"/>
    <p:sldId id="265" r:id="rId12"/>
    <p:sldId id="269" r:id="rId13"/>
    <p:sldId id="277" r:id="rId14"/>
    <p:sldId id="281" r:id="rId15"/>
    <p:sldId id="278" r:id="rId16"/>
    <p:sldId id="279" r:id="rId17"/>
    <p:sldId id="297" r:id="rId18"/>
    <p:sldId id="282" r:id="rId19"/>
    <p:sldId id="283" r:id="rId20"/>
    <p:sldId id="285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3B11-D5C9-4DAF-AF36-1E33596E9174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0244-87DC-4BA6-859D-361A43212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3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be done as a class or in pairs.</a:t>
            </a:r>
            <a:r>
              <a:rPr lang="en-GB" baseline="0" dirty="0" smtClean="0"/>
              <a:t> Students have to say the sentence for each slide. Easy – using their vocabulary sheet to help them. Medium – without. Difficult – have to had some extra information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con mi </a:t>
            </a:r>
            <a:r>
              <a:rPr lang="en-GB" baseline="0" dirty="0" err="1" smtClean="0"/>
              <a:t>familia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be done as a class or in pairs.</a:t>
            </a:r>
            <a:r>
              <a:rPr lang="en-GB" baseline="0" dirty="0" smtClean="0"/>
              <a:t> Students have to say the sentence for each slide. Easy – using their vocabulary sheet to help them. Medium – without. Difficult – have to had some extra information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con mi </a:t>
            </a:r>
            <a:r>
              <a:rPr lang="en-GB" baseline="0" dirty="0" err="1" smtClean="0"/>
              <a:t>familia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E0244-87DC-4BA6-859D-361A432123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2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6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3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6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3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D73B-14EB-48CB-87B1-0A3067B503F9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2EB6-65DB-4C53-8C0C-1FF552A2B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.wmf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8.wmf"/><Relationship Id="rId10" Type="http://schemas.openxmlformats.org/officeDocument/2006/relationships/image" Target="../media/image16.jpeg"/><Relationship Id="rId4" Type="http://schemas.openxmlformats.org/officeDocument/2006/relationships/image" Target="../media/image9.wmf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0" y="15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35977" cy="68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smtClean="0"/>
              <a:t>Italia</a:t>
            </a:r>
            <a:endParaRPr lang="en-GB" sz="8000" u="sng" dirty="0"/>
          </a:p>
        </p:txBody>
      </p:sp>
      <p:pic>
        <p:nvPicPr>
          <p:cNvPr id="8194" name="Picture 2" descr="C:\Users\Danni\AppData\Local\Microsoft\Windows\Temporary Internet Files\Content.IE5\SGUWNCCM\MC9000188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84" y="3431530"/>
            <a:ext cx="3443224" cy="22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2139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 smtClean="0"/>
              <a:t>vamos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Grecia</a:t>
            </a:r>
            <a:endParaRPr lang="en-GB" sz="8000" u="sng" dirty="0" smtClean="0"/>
          </a:p>
        </p:txBody>
      </p:sp>
      <p:pic>
        <p:nvPicPr>
          <p:cNvPr id="9218" name="Picture 2" descr="C:\Users\Danni\AppData\Local\Microsoft\Windows\Temporary Internet Files\Content.IE5\GN3R2XBJ\MP9003626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1008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794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64" y="836712"/>
            <a:ext cx="9167664" cy="3600400"/>
          </a:xfrm>
        </p:spPr>
        <p:txBody>
          <a:bodyPr>
            <a:normAutofit/>
          </a:bodyPr>
          <a:lstStyle/>
          <a:p>
            <a:r>
              <a:rPr lang="en-GB" sz="6600" dirty="0" err="1" smtClean="0"/>
              <a:t>vamos</a:t>
            </a:r>
            <a:r>
              <a:rPr lang="en-GB" sz="6600" dirty="0" smtClean="0"/>
              <a:t> a </a:t>
            </a:r>
            <a:r>
              <a:rPr lang="en-GB" sz="6600" u="sng" dirty="0" smtClean="0"/>
              <a:t>Los </a:t>
            </a:r>
            <a:r>
              <a:rPr lang="en-GB" sz="6600" u="sng" dirty="0" err="1" smtClean="0"/>
              <a:t>Estados</a:t>
            </a:r>
            <a:r>
              <a:rPr lang="en-GB" sz="6600" u="sng" dirty="0" smtClean="0"/>
              <a:t> </a:t>
            </a:r>
            <a:r>
              <a:rPr lang="en-GB" sz="6600" u="sng" dirty="0" err="1" smtClean="0"/>
              <a:t>Unidos</a:t>
            </a:r>
            <a:endParaRPr lang="en-GB" sz="6600" u="sng" dirty="0" smtClean="0"/>
          </a:p>
        </p:txBody>
      </p:sp>
      <p:pic>
        <p:nvPicPr>
          <p:cNvPr id="13314" name="Picture 2" descr="C:\Users\Danni\AppData\Local\Microsoft\Windows\Temporary Internet Files\Content.IE5\SGUWNCCM\MP9003138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64" y="3993524"/>
            <a:ext cx="2822808" cy="19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232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750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Danni\AppData\Local\Microsoft\Windows\Temporary Internet Files\Content.IE5\SGUWNCCM\MP9003138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98" y="1905701"/>
            <a:ext cx="1864462" cy="12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ni\AppData\Local\Microsoft\Windows\Temporary Internet Files\Content.IE5\95BE1G35\MC9000187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48" y="3622993"/>
            <a:ext cx="1928563" cy="13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Danni\AppData\Local\Microsoft\Windows\Temporary Internet Files\Content.IE5\GN3R2XBJ\MC9000188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565"/>
            <a:ext cx="2061409" cy="13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anni\AppData\Local\Microsoft\Windows\Temporary Internet Files\Content.IE5\95BE1G35\MP90036268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49" y="1905701"/>
            <a:ext cx="2061409" cy="13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Danni\AppData\Local\Microsoft\Windows\Temporary Internet Files\Content.IE5\SGUWNCCM\MC900018801[2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52995"/>
            <a:ext cx="1928931" cy="12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Danni\AppData\Local\Microsoft\Windows\Temporary Internet Files\Content.IE5\95BE1G35\MP900362706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5" y="5279255"/>
            <a:ext cx="2023348" cy="14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nni\AppData\Local\Microsoft\Windows\Temporary Internet Files\Content.IE5\GN3R2XBJ\MP90036281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3" y="1897040"/>
            <a:ext cx="2014210" cy="13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nni\AppData\Local\Microsoft\Windows\Temporary Internet Files\Content.IE5\GN3R2XBJ\MP90036268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37" y="265584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4" y="3622993"/>
            <a:ext cx="1995170" cy="13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48" y="5270086"/>
            <a:ext cx="1930085" cy="14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Danni\AppData\Local\Microsoft\Windows\Temporary Internet Files\Content.IE5\95BE1G35\MC90019520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78" y="244884"/>
            <a:ext cx="148950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2782" y="1684702"/>
            <a:ext cx="2251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I</a:t>
            </a:r>
          </a:p>
          <a:p>
            <a:pPr algn="ctr"/>
            <a:r>
              <a:rPr lang="en-GB" sz="5400" dirty="0" smtClean="0"/>
              <a:t>go</a:t>
            </a:r>
            <a:endParaRPr lang="en-GB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65940" y="518380"/>
            <a:ext cx="225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Normally</a:t>
            </a:r>
            <a:endParaRPr lang="en-GB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65940" y="3928137"/>
            <a:ext cx="225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Sometimes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" y="5629213"/>
            <a:ext cx="225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Often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267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664" y="980728"/>
            <a:ext cx="89161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+mj-lt"/>
              </a:rPr>
              <a:t>¿</a:t>
            </a:r>
            <a:r>
              <a:rPr lang="en-GB" sz="3200" b="1" u="sng" dirty="0" err="1" smtClean="0">
                <a:latin typeface="+mj-lt"/>
              </a:rPr>
              <a:t>Por</a:t>
            </a:r>
            <a:r>
              <a:rPr lang="en-GB" sz="3200" b="1" u="sng" dirty="0" smtClean="0">
                <a:latin typeface="+mj-lt"/>
              </a:rPr>
              <a:t> </a:t>
            </a:r>
            <a:r>
              <a:rPr lang="en-GB" sz="3200" b="1" u="sng" dirty="0" err="1" smtClean="0">
                <a:latin typeface="+mj-lt"/>
              </a:rPr>
              <a:t>qué</a:t>
            </a:r>
            <a:r>
              <a:rPr lang="en-GB" sz="3200" b="1" u="sng" dirty="0" smtClean="0">
                <a:latin typeface="+mj-lt"/>
              </a:rPr>
              <a:t>? – Why?</a:t>
            </a:r>
          </a:p>
          <a:p>
            <a:r>
              <a:rPr lang="en-GB" sz="2800" b="1" dirty="0" err="1" smtClean="0">
                <a:latin typeface="+mj-lt"/>
              </a:rPr>
              <a:t>porque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divertido</a:t>
            </a:r>
            <a:r>
              <a:rPr lang="en-GB" sz="2800" dirty="0" smtClean="0">
                <a:latin typeface="+mj-lt"/>
              </a:rPr>
              <a:t> – because it’s fun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b="1" dirty="0" err="1" smtClean="0">
                <a:latin typeface="+mj-lt"/>
              </a:rPr>
              <a:t>porque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rápido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because it’s quick</a:t>
            </a:r>
            <a:endParaRPr lang="en-GB" sz="2800" b="1" dirty="0" smtClean="0">
              <a:latin typeface="+mj-lt"/>
            </a:endParaRPr>
          </a:p>
          <a:p>
            <a:r>
              <a:rPr lang="en-GB" sz="2800" b="1" dirty="0" smtClean="0">
                <a:latin typeface="+mj-lt"/>
              </a:rPr>
              <a:t>sin embargo (no) </a:t>
            </a:r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cómodo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however it’s (not) comfortable</a:t>
            </a:r>
          </a:p>
          <a:p>
            <a:r>
              <a:rPr lang="en-GB" sz="2800" b="1" dirty="0" err="1" smtClean="0">
                <a:latin typeface="+mj-lt"/>
              </a:rPr>
              <a:t>pero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smtClean="0">
                <a:latin typeface="+mj-lt"/>
              </a:rPr>
              <a:t>lento</a:t>
            </a:r>
            <a:r>
              <a:rPr lang="en-GB" sz="2800" dirty="0" smtClean="0">
                <a:latin typeface="+mj-lt"/>
              </a:rPr>
              <a:t> – but it’s slow</a:t>
            </a:r>
            <a:endParaRPr lang="en-GB" sz="2800" b="1" dirty="0" smtClean="0">
              <a:latin typeface="+mj-lt"/>
            </a:endParaRPr>
          </a:p>
          <a:p>
            <a:r>
              <a:rPr lang="en-GB" sz="2800" b="1" dirty="0" err="1" smtClean="0">
                <a:latin typeface="+mj-lt"/>
              </a:rPr>
              <a:t>pero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caro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but it’s expensive</a:t>
            </a:r>
          </a:p>
          <a:p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más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barato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que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it’s cheaper than</a:t>
            </a:r>
          </a:p>
          <a:p>
            <a:r>
              <a:rPr lang="en-GB" sz="2800" b="1" dirty="0" err="1" smtClean="0">
                <a:latin typeface="+mj-lt"/>
              </a:rPr>
              <a:t>es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u="sng" dirty="0" err="1" smtClean="0">
                <a:latin typeface="+mj-lt"/>
              </a:rPr>
              <a:t>menos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rápido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que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– it’s less quick than</a:t>
            </a:r>
            <a:endParaRPr lang="en-GB" sz="2800" b="1" dirty="0" smtClean="0">
              <a:latin typeface="+mj-lt"/>
            </a:endParaRPr>
          </a:p>
          <a:p>
            <a:endParaRPr lang="en-GB" sz="3200" b="1" dirty="0" smtClean="0">
              <a:latin typeface="+mj-lt"/>
            </a:endParaRPr>
          </a:p>
          <a:p>
            <a:endParaRPr lang="en-GB" sz="32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4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13" y="0"/>
            <a:ext cx="9204613" cy="68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ESCRIBIR / WRITING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Write out the sentences for these: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1,3,6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2,4,5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6,5,2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4,1,3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3,6,4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5,2,1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EXTENSION: 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omic Sans MS" panose="030F0702030302020204" pitchFamily="66" charset="0"/>
              </a:rPr>
              <a:t>Try to give reasons why. 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omic Sans MS" panose="030F0702030302020204" pitchFamily="66" charset="0"/>
              </a:rPr>
              <a:t>Can you give another person’s opinion?</a:t>
            </a:r>
            <a:endParaRPr lang="en-GB" sz="2800" b="1" dirty="0">
              <a:latin typeface="Comic Sans MS" panose="030F0702030302020204" pitchFamily="66" charset="0"/>
            </a:endParaRPr>
          </a:p>
          <a:p>
            <a:endParaRPr lang="en-GB" sz="28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STARTER / PARA EMPEZAR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Choose 3 sentences from last lesson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Translate them into English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Extension: write some of your own in Spanish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328" y="0"/>
            <a:ext cx="9144000" cy="2369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err="1" smtClean="0"/>
              <a:t>Fácil</a:t>
            </a:r>
            <a:r>
              <a:rPr lang="en-GB" sz="2800" b="1" u="sng" dirty="0" smtClean="0"/>
              <a:t> / Easy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Normally I go to France by ferry but it’s slow.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Each year I go to Spain by train because it is cheap.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Each Summer </a:t>
            </a:r>
            <a:r>
              <a:rPr lang="en-GB" sz="2400" b="1" dirty="0" smtClean="0"/>
              <a:t>we </a:t>
            </a:r>
            <a:r>
              <a:rPr lang="en-GB" sz="2400" dirty="0" smtClean="0"/>
              <a:t>go to New York by plane because it’s fun.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When I go on holiday normally I go to Scotland by car because it’s comfortable.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7600" y="2369880"/>
            <a:ext cx="9144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err="1" smtClean="0"/>
              <a:t>Difícil</a:t>
            </a:r>
            <a:r>
              <a:rPr lang="en-GB" sz="2800" b="1" u="sng" dirty="0" smtClean="0"/>
              <a:t> / Difficult</a:t>
            </a:r>
          </a:p>
          <a:p>
            <a:pPr marL="342900" indent="-342900">
              <a:buFontTx/>
              <a:buAutoNum type="arabicPeriod"/>
            </a:pPr>
            <a:r>
              <a:rPr lang="en-GB" sz="2400" dirty="0" smtClean="0"/>
              <a:t>Each Summer we go to Cornwall by train but it’s very expensive.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Normally I go to France by plane because it’s quicker than going by ferry.</a:t>
            </a:r>
          </a:p>
          <a:p>
            <a:pPr marL="342900" indent="-342900">
              <a:buFontTx/>
              <a:buAutoNum type="arabicPeriod"/>
            </a:pPr>
            <a:r>
              <a:rPr lang="en-GB" sz="2400" dirty="0" smtClean="0"/>
              <a:t>Each year I go to Germany with my family. We go by plane because it’s more comfortable than going by car.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Sometimes we go to Scotland by train but this year we are going to go by car because it’s more comfortable.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4128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Extension</a:t>
            </a:r>
          </a:p>
          <a:p>
            <a:r>
              <a:rPr lang="en-GB" sz="2400" dirty="0" smtClean="0"/>
              <a:t>Now write a few of your own sentences about your holidays.</a:t>
            </a:r>
          </a:p>
          <a:p>
            <a:r>
              <a:rPr lang="en-GB" sz="2400" dirty="0" smtClean="0"/>
              <a:t>Include: where you go, who with, how you get there, why and a comparison.</a:t>
            </a:r>
          </a:p>
        </p:txBody>
      </p:sp>
    </p:spTree>
    <p:extLst>
      <p:ext uri="{BB962C8B-B14F-4D97-AF65-F5344CB8AC3E}">
        <p14:creationId xmlns:p14="http://schemas.microsoft.com/office/powerpoint/2010/main" val="81067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664" y="980728"/>
            <a:ext cx="91676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GB" sz="6600" dirty="0" smtClean="0">
                <a:latin typeface="+mj-lt"/>
              </a:rPr>
              <a:t>V </a:t>
            </a:r>
            <a:r>
              <a:rPr lang="en-GB" sz="6600" dirty="0" smtClean="0">
                <a:latin typeface="+mj-lt"/>
              </a:rPr>
              <a:t>E C P E C</a:t>
            </a:r>
          </a:p>
          <a:p>
            <a:pPr marL="1143000" indent="-1143000">
              <a:buAutoNum type="arabicPeriod"/>
            </a:pPr>
            <a:r>
              <a:rPr lang="en-GB" sz="6600" dirty="0" smtClean="0">
                <a:latin typeface="+mj-lt"/>
              </a:rPr>
              <a:t>V A L E U E A P E M R</a:t>
            </a:r>
          </a:p>
          <a:p>
            <a:pPr marL="1143000" indent="-1143000">
              <a:buAutoNum type="arabicPeriod"/>
            </a:pPr>
            <a:r>
              <a:rPr lang="en-GB" sz="6600" dirty="0" smtClean="0">
                <a:latin typeface="+mj-lt"/>
              </a:rPr>
              <a:t>V A F E F P E M B</a:t>
            </a:r>
          </a:p>
          <a:p>
            <a:pPr marL="1143000" indent="-1143000">
              <a:buAutoNum type="arabicPeriod"/>
            </a:pPr>
            <a:r>
              <a:rPr lang="en-GB" sz="6600" dirty="0" smtClean="0">
                <a:latin typeface="+mj-lt"/>
              </a:rPr>
              <a:t>V A E </a:t>
            </a:r>
            <a:r>
              <a:rPr lang="en-GB" sz="6600" dirty="0" err="1" smtClean="0">
                <a:latin typeface="+mj-lt"/>
              </a:rPr>
              <a:t>E</a:t>
            </a:r>
            <a:r>
              <a:rPr lang="en-GB" sz="6600" dirty="0" smtClean="0">
                <a:latin typeface="+mj-lt"/>
              </a:rPr>
              <a:t> T S E </a:t>
            </a:r>
            <a:r>
              <a:rPr lang="en-GB" sz="6600" dirty="0" err="1" smtClean="0">
                <a:latin typeface="+mj-lt"/>
              </a:rPr>
              <a:t>E</a:t>
            </a:r>
            <a:r>
              <a:rPr lang="en-GB" sz="6600" dirty="0" smtClean="0">
                <a:latin typeface="+mj-lt"/>
              </a:rPr>
              <a:t> M L</a:t>
            </a:r>
          </a:p>
          <a:p>
            <a:pPr marL="1143000" indent="-1143000">
              <a:buAutoNum type="arabicPeriod"/>
            </a:pPr>
            <a:endParaRPr lang="en-GB" sz="6000" dirty="0" smtClean="0">
              <a:latin typeface="+mj-lt"/>
            </a:endParaRPr>
          </a:p>
          <a:p>
            <a:endParaRPr lang="en-GB" sz="3200" b="1" dirty="0" smtClean="0">
              <a:latin typeface="+mj-lt"/>
            </a:endParaRPr>
          </a:p>
          <a:p>
            <a:endParaRPr lang="en-GB" sz="32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87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0" y="15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9231"/>
            <a:ext cx="9144000" cy="5242594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b="1" u="sng" dirty="0" smtClean="0">
                <a:latin typeface="Calibri"/>
              </a:rPr>
              <a:t>¿</a:t>
            </a:r>
            <a:r>
              <a:rPr lang="en-GB" sz="4800" b="1" u="sng" dirty="0" err="1" smtClean="0"/>
              <a:t>Cuándo</a:t>
            </a:r>
            <a:r>
              <a:rPr lang="en-GB" sz="4800" b="1" u="sng" dirty="0" smtClean="0"/>
              <a:t>? – When?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Normalmente</a:t>
            </a:r>
            <a:r>
              <a:rPr lang="en-GB" dirty="0" smtClean="0"/>
              <a:t> – Normally</a:t>
            </a:r>
            <a:br>
              <a:rPr lang="en-GB" dirty="0" smtClean="0"/>
            </a:br>
            <a:r>
              <a:rPr lang="en-GB" b="1" dirty="0" smtClean="0"/>
              <a:t>A </a:t>
            </a:r>
            <a:r>
              <a:rPr lang="en-GB" b="1" dirty="0" err="1" smtClean="0"/>
              <a:t>veces</a:t>
            </a:r>
            <a:r>
              <a:rPr lang="en-GB" b="1" dirty="0" smtClean="0"/>
              <a:t> </a:t>
            </a:r>
            <a:r>
              <a:rPr lang="en-GB" dirty="0" smtClean="0"/>
              <a:t>- Sometimes</a:t>
            </a:r>
            <a:br>
              <a:rPr lang="en-GB" dirty="0" smtClean="0"/>
            </a:br>
            <a:r>
              <a:rPr lang="en-GB" b="1" dirty="0" smtClean="0"/>
              <a:t>A menudo</a:t>
            </a:r>
            <a:r>
              <a:rPr lang="en-GB" dirty="0" smtClean="0"/>
              <a:t> - Often</a:t>
            </a:r>
            <a:br>
              <a:rPr lang="en-GB" dirty="0" smtClean="0"/>
            </a:br>
            <a:r>
              <a:rPr lang="en-GB" b="1" dirty="0" err="1" smtClean="0"/>
              <a:t>Cada</a:t>
            </a:r>
            <a:r>
              <a:rPr lang="en-GB" b="1" dirty="0" smtClean="0"/>
              <a:t> </a:t>
            </a:r>
            <a:r>
              <a:rPr lang="en-GB" b="1" dirty="0" err="1" smtClean="0"/>
              <a:t>a</a:t>
            </a:r>
            <a:r>
              <a:rPr lang="en-GB" b="1" dirty="0" err="1" smtClean="0">
                <a:latin typeface="Calibri"/>
              </a:rPr>
              <a:t>ño</a:t>
            </a:r>
            <a:r>
              <a:rPr lang="en-GB" b="1" dirty="0" smtClean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– Each year</a:t>
            </a:r>
            <a:br>
              <a:rPr lang="en-GB" dirty="0" smtClean="0">
                <a:latin typeface="Calibri"/>
              </a:rPr>
            </a:br>
            <a:r>
              <a:rPr lang="en-GB" b="1" dirty="0" err="1" smtClean="0">
                <a:latin typeface="Calibri"/>
              </a:rPr>
              <a:t>Siempre</a:t>
            </a:r>
            <a:r>
              <a:rPr lang="en-GB" b="1" dirty="0" smtClean="0">
                <a:latin typeface="Calibri"/>
              </a:rPr>
              <a:t> – </a:t>
            </a:r>
            <a:r>
              <a:rPr lang="en-GB" dirty="0" smtClean="0">
                <a:latin typeface="Calibri"/>
              </a:rPr>
              <a:t>Always</a:t>
            </a:r>
            <a:br>
              <a:rPr lang="en-GB" dirty="0" smtClean="0">
                <a:latin typeface="Calibri"/>
              </a:rPr>
            </a:br>
            <a:r>
              <a:rPr lang="en-GB" b="1" dirty="0" err="1" smtClean="0">
                <a:latin typeface="Calibri"/>
              </a:rPr>
              <a:t>Generalmente</a:t>
            </a:r>
            <a:r>
              <a:rPr lang="en-GB" dirty="0" smtClean="0">
                <a:latin typeface="Calibri"/>
              </a:rPr>
              <a:t> - Generally</a:t>
            </a:r>
            <a:br>
              <a:rPr lang="en-GB" dirty="0" smtClean="0">
                <a:latin typeface="Calibri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9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8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smtClean="0"/>
              <a:t>Las </a:t>
            </a:r>
            <a:r>
              <a:rPr lang="en-GB" sz="8000" dirty="0" err="1" smtClean="0"/>
              <a:t>Vacaciones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4293096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chemeClr val="tx1"/>
                </a:solidFill>
              </a:rPr>
              <a:t>Objetivo</a:t>
            </a:r>
            <a:r>
              <a:rPr lang="en-GB" sz="3600" b="1" dirty="0" smtClean="0">
                <a:solidFill>
                  <a:schemeClr val="tx1"/>
                </a:solidFill>
              </a:rPr>
              <a:t>: </a:t>
            </a:r>
            <a:r>
              <a:rPr lang="en-GB" sz="3600" dirty="0" smtClean="0">
                <a:solidFill>
                  <a:schemeClr val="tx1"/>
                </a:solidFill>
              </a:rPr>
              <a:t>To learn vocabulary for talking about holidays and practise comparing ideas.</a:t>
            </a:r>
          </a:p>
          <a:p>
            <a:pPr algn="l"/>
            <a:endParaRPr lang="en-GB" sz="3600" b="1" dirty="0">
              <a:solidFill>
                <a:schemeClr val="tx1"/>
              </a:solidFill>
            </a:endParaRPr>
          </a:p>
          <a:p>
            <a:pPr algn="l"/>
            <a:r>
              <a:rPr lang="en-GB" sz="3600" b="1" dirty="0" smtClean="0">
                <a:solidFill>
                  <a:schemeClr val="tx1"/>
                </a:solidFill>
              </a:rPr>
              <a:t>Para </a:t>
            </a:r>
            <a:r>
              <a:rPr lang="en-GB" sz="3600" b="1" dirty="0" err="1" smtClean="0">
                <a:solidFill>
                  <a:schemeClr val="tx1"/>
                </a:solidFill>
              </a:rPr>
              <a:t>empezar</a:t>
            </a:r>
            <a:r>
              <a:rPr lang="en-GB" sz="36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GB" sz="3600" dirty="0" smtClean="0">
                <a:solidFill>
                  <a:schemeClr val="tx1"/>
                </a:solidFill>
              </a:rPr>
              <a:t>5 </a:t>
            </a:r>
            <a:r>
              <a:rPr lang="en-GB" sz="3600" dirty="0" err="1" smtClean="0">
                <a:solidFill>
                  <a:schemeClr val="tx1"/>
                </a:solidFill>
              </a:rPr>
              <a:t>minutos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para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repasar</a:t>
            </a:r>
            <a:r>
              <a:rPr lang="en-GB" sz="3600" dirty="0" smtClean="0">
                <a:solidFill>
                  <a:schemeClr val="tx1"/>
                </a:solidFill>
              </a:rPr>
              <a:t> el </a:t>
            </a:r>
            <a:r>
              <a:rPr lang="en-GB" sz="3600" dirty="0" err="1" smtClean="0">
                <a:solidFill>
                  <a:schemeClr val="tx1"/>
                </a:solidFill>
              </a:rPr>
              <a:t>vocabulario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err="1" smtClean="0"/>
              <a:t>viernes</a:t>
            </a:r>
            <a:r>
              <a:rPr lang="en-GB" sz="3600" i="1" dirty="0" smtClean="0"/>
              <a:t> el 11 de </a:t>
            </a:r>
            <a:r>
              <a:rPr lang="en-GB" sz="3600" i="1" dirty="0" err="1" smtClean="0"/>
              <a:t>octubre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27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664" y="1165393"/>
            <a:ext cx="329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Normalmente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voy</a:t>
            </a:r>
            <a:r>
              <a:rPr lang="en-GB" sz="2400" b="1" dirty="0" smtClean="0">
                <a:latin typeface="+mj-lt"/>
              </a:rPr>
              <a:t> de </a:t>
            </a:r>
            <a:r>
              <a:rPr lang="en-GB" sz="2400" b="1" dirty="0" err="1" smtClean="0">
                <a:latin typeface="+mj-lt"/>
              </a:rPr>
              <a:t>vacaciones</a:t>
            </a:r>
            <a:r>
              <a:rPr lang="en-GB" sz="2400" b="1" dirty="0" smtClean="0">
                <a:latin typeface="+mj-lt"/>
              </a:rPr>
              <a:t>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12961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Francia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Espa</a:t>
            </a:r>
            <a:r>
              <a:rPr lang="en-GB" sz="2400" b="1" dirty="0" err="1" smtClean="0">
                <a:latin typeface="Calibri"/>
              </a:rPr>
              <a:t>ña</a:t>
            </a:r>
            <a:endParaRPr lang="en-GB" sz="2400" b="1" dirty="0" smtClean="0">
              <a:latin typeface="Calibri"/>
            </a:endParaRPr>
          </a:p>
          <a:p>
            <a:pPr algn="ctr"/>
            <a:r>
              <a:rPr lang="en-GB" sz="2400" b="1" dirty="0" err="1" smtClean="0">
                <a:latin typeface="Calibri"/>
              </a:rPr>
              <a:t>Londres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907" y="1165393"/>
            <a:ext cx="3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con 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960570"/>
            <a:ext cx="14706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amiga</a:t>
            </a:r>
            <a:r>
              <a:rPr lang="en-GB" sz="2400" b="1" dirty="0" smtClean="0">
                <a:latin typeface="+mj-lt"/>
              </a:rPr>
              <a:t>.</a:t>
            </a:r>
          </a:p>
          <a:p>
            <a:pPr algn="ctr"/>
            <a:r>
              <a:rPr lang="en-GB" sz="2400" b="1" dirty="0" err="1" smtClean="0">
                <a:latin typeface="Calibri"/>
              </a:rPr>
              <a:t>familia</a:t>
            </a:r>
            <a:r>
              <a:rPr lang="en-GB" sz="2400" b="1" dirty="0" smtClean="0">
                <a:latin typeface="Calibri"/>
              </a:rPr>
              <a:t>.</a:t>
            </a:r>
          </a:p>
          <a:p>
            <a:pPr algn="ctr"/>
            <a:r>
              <a:rPr lang="en-GB" sz="2400" b="1" dirty="0" err="1" smtClean="0">
                <a:latin typeface="+mj-lt"/>
              </a:rPr>
              <a:t>novio</a:t>
            </a:r>
            <a:r>
              <a:rPr lang="en-GB" sz="2400" b="1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90" y="2597651"/>
            <a:ext cx="3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Viajamos</a:t>
            </a:r>
            <a:r>
              <a:rPr lang="en-GB" sz="2400" b="1" dirty="0" smtClean="0">
                <a:latin typeface="+mj-lt"/>
              </a:rPr>
              <a:t> 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2270059"/>
            <a:ext cx="12961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tren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barco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avión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810" y="2584946"/>
            <a:ext cx="3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porque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es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más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9595" y="2270058"/>
            <a:ext cx="12961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barato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rápido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cómodo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68" y="3820172"/>
            <a:ext cx="3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que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ir</a:t>
            </a:r>
            <a:r>
              <a:rPr lang="en-GB" sz="2400" b="1" dirty="0" smtClean="0">
                <a:latin typeface="+mj-lt"/>
              </a:rPr>
              <a:t> 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3576467"/>
            <a:ext cx="12961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ferry.</a:t>
            </a:r>
          </a:p>
          <a:p>
            <a:pPr algn="ctr"/>
            <a:r>
              <a:rPr lang="en-GB" sz="2400" b="1" dirty="0" err="1" smtClean="0">
                <a:latin typeface="+mj-lt"/>
              </a:rPr>
              <a:t>autocar</a:t>
            </a:r>
            <a:r>
              <a:rPr lang="en-GB" sz="2400" b="1" dirty="0" smtClean="0">
                <a:latin typeface="+mj-lt"/>
              </a:rPr>
              <a:t>.</a:t>
            </a:r>
          </a:p>
          <a:p>
            <a:pPr algn="ctr"/>
            <a:r>
              <a:rPr lang="en-GB" sz="2400" b="1" dirty="0" err="1" smtClean="0">
                <a:latin typeface="+mj-lt"/>
              </a:rPr>
              <a:t>coche</a:t>
            </a:r>
            <a:r>
              <a:rPr lang="en-GB" sz="2400" b="1" dirty="0" smtClean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8147" y="3579828"/>
            <a:ext cx="32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Sin embargo el </a:t>
            </a:r>
            <a:r>
              <a:rPr lang="en-GB" sz="2400" b="1" dirty="0" err="1" smtClean="0">
                <a:latin typeface="+mj-lt"/>
              </a:rPr>
              <a:t>a</a:t>
            </a:r>
            <a:r>
              <a:rPr lang="en-GB" sz="2400" b="1" dirty="0" err="1" smtClean="0">
                <a:latin typeface="Calibri"/>
              </a:rPr>
              <a:t>ño</a:t>
            </a:r>
            <a:r>
              <a:rPr lang="en-GB" sz="2400" b="1" dirty="0" smtClean="0">
                <a:latin typeface="Calibri"/>
              </a:rPr>
              <a:t> </a:t>
            </a:r>
            <a:r>
              <a:rPr lang="en-GB" sz="2400" b="1" dirty="0" err="1" smtClean="0">
                <a:latin typeface="Calibri"/>
              </a:rPr>
              <a:t>que</a:t>
            </a:r>
            <a:r>
              <a:rPr lang="en-GB" sz="2400" b="1" dirty="0" smtClean="0">
                <a:latin typeface="Calibri"/>
              </a:rPr>
              <a:t> </a:t>
            </a:r>
            <a:r>
              <a:rPr lang="en-GB" sz="2400" b="1" dirty="0" err="1" smtClean="0">
                <a:latin typeface="Calibri"/>
              </a:rPr>
              <a:t>viene</a:t>
            </a:r>
            <a:r>
              <a:rPr lang="en-GB" sz="2400" b="1" dirty="0" smtClean="0">
                <a:latin typeface="Calibri"/>
              </a:rPr>
              <a:t> </a:t>
            </a:r>
            <a:r>
              <a:rPr lang="en-GB" sz="2400" b="1" dirty="0" err="1" smtClean="0">
                <a:latin typeface="Calibri"/>
              </a:rPr>
              <a:t>mis</a:t>
            </a:r>
            <a:r>
              <a:rPr lang="en-GB" sz="2400" b="1" dirty="0" smtClean="0">
                <a:latin typeface="Calibri"/>
              </a:rPr>
              <a:t> amigos y </a:t>
            </a:r>
            <a:r>
              <a:rPr lang="en-GB" sz="2400" b="1" dirty="0" err="1" smtClean="0">
                <a:latin typeface="Calibri"/>
              </a:rPr>
              <a:t>yo</a:t>
            </a:r>
            <a:r>
              <a:rPr lang="en-GB" sz="2400" b="1" dirty="0" smtClean="0">
                <a:latin typeface="Calibri"/>
              </a:rPr>
              <a:t> </a:t>
            </a:r>
            <a:r>
              <a:rPr lang="en-GB" sz="2400" b="1" dirty="0" err="1" smtClean="0">
                <a:latin typeface="Calibri"/>
              </a:rPr>
              <a:t>vamos</a:t>
            </a:r>
            <a:r>
              <a:rPr lang="en-GB" sz="2400" b="1" dirty="0" smtClean="0">
                <a:latin typeface="Calibri"/>
              </a:rPr>
              <a:t> a </a:t>
            </a:r>
            <a:r>
              <a:rPr lang="en-GB" sz="2400" b="1" dirty="0" err="1" smtClean="0">
                <a:latin typeface="Calibri"/>
              </a:rPr>
              <a:t>ir</a:t>
            </a:r>
            <a:r>
              <a:rPr lang="en-GB" sz="2400" b="1" dirty="0" smtClean="0">
                <a:latin typeface="Calibri"/>
              </a:rPr>
              <a:t> a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9254" y="3576591"/>
            <a:ext cx="264121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Francia</a:t>
            </a:r>
            <a:endParaRPr lang="en-GB" sz="2400" b="1" dirty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Alemania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smtClean="0">
                <a:latin typeface="+mj-lt"/>
              </a:rPr>
              <a:t>Los </a:t>
            </a:r>
            <a:r>
              <a:rPr lang="en-GB" sz="2400" b="1" dirty="0" err="1" smtClean="0">
                <a:latin typeface="+mj-lt"/>
              </a:rPr>
              <a:t>Estados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Unidos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268" y="5066016"/>
            <a:ext cx="329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para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024" y="4822311"/>
            <a:ext cx="28018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+mj-lt"/>
              </a:rPr>
              <a:t>hacer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ciclismo</a:t>
            </a:r>
            <a:r>
              <a:rPr lang="en-GB" sz="2400" b="1" dirty="0" smtClean="0">
                <a:latin typeface="+mj-lt"/>
              </a:rPr>
              <a:t>.</a:t>
            </a:r>
          </a:p>
          <a:p>
            <a:pPr algn="ctr"/>
            <a:r>
              <a:rPr lang="en-GB" sz="2400" b="1" dirty="0" err="1" smtClean="0">
                <a:latin typeface="+mj-lt"/>
              </a:rPr>
              <a:t>esquiar</a:t>
            </a:r>
            <a:r>
              <a:rPr lang="en-GB" sz="2400" b="1" dirty="0">
                <a:latin typeface="+mj-lt"/>
              </a:rPr>
              <a:t>.</a:t>
            </a:r>
            <a:endParaRPr lang="en-GB" sz="2400" b="1" dirty="0" smtClean="0">
              <a:latin typeface="+mj-lt"/>
            </a:endParaRPr>
          </a:p>
          <a:p>
            <a:pPr algn="ctr"/>
            <a:r>
              <a:rPr lang="en-GB" sz="2400" b="1" dirty="0" err="1" smtClean="0">
                <a:latin typeface="+mj-lt"/>
              </a:rPr>
              <a:t>visitar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monumentos</a:t>
            </a:r>
            <a:r>
              <a:rPr lang="en-GB" sz="2400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2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23664" y="-352"/>
            <a:ext cx="9167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1124743"/>
            <a:ext cx="9036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Using the following questions and the vocabulary on your grid, see how long you can speak in Spanish with your partner about your holidays.</a:t>
            </a:r>
          </a:p>
          <a:p>
            <a:pPr algn="ctr"/>
            <a:endParaRPr lang="en-GB" sz="2800" dirty="0"/>
          </a:p>
          <a:p>
            <a:r>
              <a:rPr lang="en-GB" sz="2800" dirty="0" smtClean="0">
                <a:latin typeface="Calibri"/>
              </a:rPr>
              <a:t>¿</a:t>
            </a:r>
            <a:r>
              <a:rPr lang="en-GB" sz="2800" dirty="0" err="1" smtClean="0"/>
              <a:t>Adónde</a:t>
            </a:r>
            <a:r>
              <a:rPr lang="en-GB" sz="2800" dirty="0" smtClean="0"/>
              <a:t> vas de </a:t>
            </a:r>
            <a:r>
              <a:rPr lang="en-GB" sz="2800" dirty="0" err="1" smtClean="0"/>
              <a:t>vacaciones</a:t>
            </a:r>
            <a:r>
              <a:rPr lang="en-GB" sz="2800" dirty="0" smtClean="0"/>
              <a:t>? </a:t>
            </a:r>
            <a:r>
              <a:rPr lang="en-GB" sz="2800" i="1" dirty="0" smtClean="0"/>
              <a:t>Where do you go on holiday?</a:t>
            </a:r>
          </a:p>
          <a:p>
            <a:r>
              <a:rPr lang="en-GB" sz="2800" dirty="0" smtClean="0"/>
              <a:t>¿</a:t>
            </a:r>
            <a:r>
              <a:rPr lang="en-GB" sz="2800" dirty="0" err="1" smtClean="0"/>
              <a:t>Cuándo</a:t>
            </a:r>
            <a:r>
              <a:rPr lang="en-GB" sz="2800" dirty="0" smtClean="0"/>
              <a:t>? </a:t>
            </a:r>
            <a:r>
              <a:rPr lang="en-GB" sz="2800" i="1" dirty="0" smtClean="0"/>
              <a:t>When?</a:t>
            </a:r>
          </a:p>
          <a:p>
            <a:r>
              <a:rPr lang="en-GB" sz="2800" dirty="0" smtClean="0"/>
              <a:t>¿Con </a:t>
            </a:r>
            <a:r>
              <a:rPr lang="en-GB" sz="2800" dirty="0" err="1" smtClean="0"/>
              <a:t>quién</a:t>
            </a:r>
            <a:r>
              <a:rPr lang="en-GB" sz="2800" dirty="0" smtClean="0"/>
              <a:t> vas? </a:t>
            </a:r>
            <a:r>
              <a:rPr lang="en-GB" sz="2800" i="1" dirty="0" smtClean="0"/>
              <a:t>Who do you go with?</a:t>
            </a:r>
          </a:p>
          <a:p>
            <a:r>
              <a:rPr lang="en-GB" sz="2800" dirty="0" smtClean="0"/>
              <a:t>¿</a:t>
            </a:r>
            <a:r>
              <a:rPr lang="en-GB" sz="2800" dirty="0" err="1" smtClean="0"/>
              <a:t>Cómo</a:t>
            </a:r>
            <a:r>
              <a:rPr lang="en-GB" sz="2800" dirty="0" smtClean="0"/>
              <a:t> vas? </a:t>
            </a:r>
            <a:r>
              <a:rPr lang="en-GB" sz="2800" i="1" dirty="0" smtClean="0"/>
              <a:t>How do you get there?</a:t>
            </a:r>
          </a:p>
          <a:p>
            <a:r>
              <a:rPr lang="en-GB" sz="2800" dirty="0" smtClean="0"/>
              <a:t>¿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qué</a:t>
            </a:r>
            <a:r>
              <a:rPr lang="en-GB" sz="2800" dirty="0" smtClean="0"/>
              <a:t>? </a:t>
            </a:r>
            <a:r>
              <a:rPr lang="en-GB" sz="2800" i="1" dirty="0" smtClean="0"/>
              <a:t>Why?</a:t>
            </a:r>
          </a:p>
          <a:p>
            <a:r>
              <a:rPr lang="en-GB" sz="2800" dirty="0" smtClean="0"/>
              <a:t>¿</a:t>
            </a:r>
            <a:r>
              <a:rPr lang="en-GB" sz="2800" dirty="0" err="1" smtClean="0"/>
              <a:t>Te</a:t>
            </a:r>
            <a:r>
              <a:rPr lang="en-GB" sz="2800" dirty="0" smtClean="0"/>
              <a:t> </a:t>
            </a:r>
            <a:r>
              <a:rPr lang="en-GB" sz="2800" dirty="0" err="1" smtClean="0"/>
              <a:t>gusta</a:t>
            </a:r>
            <a:r>
              <a:rPr lang="en-GB" sz="2800" dirty="0" smtClean="0"/>
              <a:t>…? </a:t>
            </a:r>
            <a:r>
              <a:rPr lang="en-GB" sz="2800" i="1" dirty="0" smtClean="0"/>
              <a:t>Do you like…?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09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72696" cy="5616624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Londres</a:t>
            </a:r>
            <a:r>
              <a:rPr lang="en-GB" sz="8000" u="sng" dirty="0" smtClean="0"/>
              <a:t/>
            </a:r>
            <a:br>
              <a:rPr lang="en-GB" sz="8000" u="sng" dirty="0" smtClean="0"/>
            </a:br>
            <a:r>
              <a:rPr lang="en-GB" sz="8000" u="sng" dirty="0" smtClean="0"/>
              <a:t/>
            </a:r>
            <a:br>
              <a:rPr lang="en-GB" sz="8000" u="sng" dirty="0" smtClean="0"/>
            </a:br>
            <a:r>
              <a:rPr lang="en-GB" sz="8000" dirty="0" err="1" smtClean="0"/>
              <a:t>voy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Cornualles</a:t>
            </a:r>
            <a:r>
              <a:rPr lang="en-GB" sz="8000" u="sng" dirty="0" smtClean="0"/>
              <a:t/>
            </a:r>
            <a:br>
              <a:rPr lang="en-GB" sz="8000" u="sng" dirty="0" smtClean="0"/>
            </a:br>
            <a:endParaRPr lang="en-GB" sz="8000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26" y="4869160"/>
            <a:ext cx="1581739" cy="116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Danni\AppData\Local\Microsoft\Windows\Temporary Internet Files\Content.IE5\95BE1G35\MC9001952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45" y="2564903"/>
            <a:ext cx="148950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1524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Escocia</a:t>
            </a:r>
            <a:endParaRPr lang="en-GB" sz="8000" u="sng" dirty="0"/>
          </a:p>
        </p:txBody>
      </p:sp>
      <p:pic>
        <p:nvPicPr>
          <p:cNvPr id="4098" name="Picture 2" descr="C:\Users\Danni\AppData\Local\Microsoft\Windows\Temporary Internet Files\Content.IE5\GN3R2XBJ\MP9003628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76" y="3428648"/>
            <a:ext cx="3657600" cy="21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9150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smtClean="0"/>
              <a:t>Gales</a:t>
            </a:r>
            <a:endParaRPr lang="en-GB" sz="80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1" y="3428648"/>
            <a:ext cx="3465269" cy="23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402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Irlanda</a:t>
            </a:r>
            <a:endParaRPr lang="en-GB" sz="8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6" y="3573016"/>
            <a:ext cx="3196020" cy="21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8800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Espa</a:t>
            </a:r>
            <a:r>
              <a:rPr lang="en-GB" sz="8000" u="sng" dirty="0" err="1" smtClean="0">
                <a:latin typeface="Calibri"/>
              </a:rPr>
              <a:t>ña</a:t>
            </a:r>
            <a:endParaRPr lang="en-GB" sz="8000" u="sng" dirty="0"/>
          </a:p>
        </p:txBody>
      </p:sp>
      <p:pic>
        <p:nvPicPr>
          <p:cNvPr id="2052" name="Picture 4" descr="C:\Users\Danni\AppData\Local\Microsoft\Windows\Temporary Internet Files\Content.IE5\ESSQ3LKS\MC9000188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48" y="3428648"/>
            <a:ext cx="3083895" cy="20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2740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Francia</a:t>
            </a:r>
            <a:endParaRPr lang="en-GB" sz="8000" u="sng" dirty="0"/>
          </a:p>
        </p:txBody>
      </p:sp>
      <p:pic>
        <p:nvPicPr>
          <p:cNvPr id="3074" name="Picture 2" descr="C:\Users\Danni\AppData\Local\Microsoft\Windows\Temporary Internet Files\Content.IE5\95BE1G35\MC9000187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47" y="3428648"/>
            <a:ext cx="3161298" cy="21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50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470" r="12979" b="1548"/>
          <a:stretch/>
        </p:blipFill>
        <p:spPr bwMode="auto">
          <a:xfrm>
            <a:off x="-14104" y="-352"/>
            <a:ext cx="915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0"/>
          </a:xfrm>
        </p:spPr>
        <p:txBody>
          <a:bodyPr>
            <a:normAutofit/>
          </a:bodyPr>
          <a:lstStyle/>
          <a:p>
            <a:r>
              <a:rPr lang="en-GB" sz="8000" dirty="0" err="1"/>
              <a:t>v</a:t>
            </a:r>
            <a:r>
              <a:rPr lang="en-GB" sz="8000" dirty="0" err="1" smtClean="0"/>
              <a:t>oy</a:t>
            </a:r>
            <a:r>
              <a:rPr lang="en-GB" sz="8000" dirty="0" smtClean="0"/>
              <a:t> a </a:t>
            </a:r>
            <a:r>
              <a:rPr lang="en-GB" sz="8000" u="sng" dirty="0" err="1" smtClean="0"/>
              <a:t>Alemania</a:t>
            </a:r>
            <a:endParaRPr lang="en-GB" sz="8000" u="sng" dirty="0"/>
          </a:p>
        </p:txBody>
      </p:sp>
      <p:pic>
        <p:nvPicPr>
          <p:cNvPr id="7170" name="Picture 2" descr="C:\Users\Danni\AppData\Local\Microsoft\Windows\Temporary Internet Files\Content.IE5\ESSQ3LKS\MP9003626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76" y="3428648"/>
            <a:ext cx="3147040" cy="21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392" y="836712"/>
            <a:ext cx="44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/>
              <a:t>Países</a:t>
            </a:r>
            <a:r>
              <a:rPr lang="en-GB" sz="3200" i="1" dirty="0" smtClean="0"/>
              <a:t> y </a:t>
            </a:r>
            <a:r>
              <a:rPr lang="en-GB" sz="3200" i="1" dirty="0" err="1" smtClean="0"/>
              <a:t>Ciudades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9512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669</Words>
  <Application>Microsoft Office PowerPoint</Application>
  <PresentationFormat>On-screen Show (4:3)</PresentationFormat>
  <Paragraphs>120</Paragraphs>
  <Slides>22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¿Cuándo? – When? Normalmente – Normally A veces - Sometimes A menudo - Often Cada año – Each year Siempre – Always Generalmente - Generally </vt:lpstr>
      <vt:lpstr>voy a Londres  voy a Cornualles </vt:lpstr>
      <vt:lpstr>voy a Escocia</vt:lpstr>
      <vt:lpstr>voy a Gales</vt:lpstr>
      <vt:lpstr>voy a Irlanda</vt:lpstr>
      <vt:lpstr>voy a España</vt:lpstr>
      <vt:lpstr>voy a Francia</vt:lpstr>
      <vt:lpstr>voy a Alemania</vt:lpstr>
      <vt:lpstr>voy a Italia</vt:lpstr>
      <vt:lpstr>vamos a Grecia</vt:lpstr>
      <vt:lpstr>vamos a Los Estados Unidos</vt:lpstr>
      <vt:lpstr>PowerPoint Presentation</vt:lpstr>
      <vt:lpstr>PowerPoint Presentation</vt:lpstr>
      <vt:lpstr>PowerPoint Presentation</vt:lpstr>
      <vt:lpstr>PowerPoint Presentation</vt:lpstr>
      <vt:lpstr>STARTER / PARA EMPEZAR</vt:lpstr>
      <vt:lpstr>PowerPoint Presentation</vt:lpstr>
      <vt:lpstr>PowerPoint Presentation</vt:lpstr>
      <vt:lpstr>Las Vacaciones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Vacaciones</dc:title>
  <dc:creator>Danni</dc:creator>
  <cp:lastModifiedBy>DMORGAN6</cp:lastModifiedBy>
  <cp:revision>41</cp:revision>
  <dcterms:created xsi:type="dcterms:W3CDTF">2013-10-06T16:31:58Z</dcterms:created>
  <dcterms:modified xsi:type="dcterms:W3CDTF">2017-05-12T13:24:00Z</dcterms:modified>
</cp:coreProperties>
</file>