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0" r:id="rId2"/>
    <p:sldId id="256" r:id="rId3"/>
    <p:sldId id="259" r:id="rId4"/>
    <p:sldId id="260" r:id="rId5"/>
    <p:sldId id="261" r:id="rId6"/>
    <p:sldId id="262" r:id="rId7"/>
    <p:sldId id="263" r:id="rId8"/>
    <p:sldId id="264" r:id="rId9"/>
    <p:sldId id="265" r:id="rId10"/>
    <p:sldId id="285" r:id="rId11"/>
    <p:sldId id="266" r:id="rId12"/>
    <p:sldId id="267" r:id="rId13"/>
    <p:sldId id="268" r:id="rId14"/>
    <p:sldId id="269" r:id="rId15"/>
    <p:sldId id="270" r:id="rId16"/>
    <p:sldId id="271" r:id="rId17"/>
    <p:sldId id="291" r:id="rId18"/>
    <p:sldId id="287" r:id="rId19"/>
    <p:sldId id="288" r:id="rId20"/>
    <p:sldId id="289"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58" r:id="rId35"/>
  </p:sldIdLst>
  <p:sldSz cx="9144000" cy="6858000" type="screen4x3"/>
  <p:notesSz cx="6808788"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CCC"/>
    <a:srgbClr val="FF0066"/>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4" autoAdjust="0"/>
    <p:restoredTop sz="89680" autoAdjust="0"/>
  </p:normalViewPr>
  <p:slideViewPr>
    <p:cSldViewPr>
      <p:cViewPr>
        <p:scale>
          <a:sx n="60" d="100"/>
          <a:sy n="60" d="100"/>
        </p:scale>
        <p:origin x="-162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126"/>
          </a:xfrm>
          <a:prstGeom prst="rect">
            <a:avLst/>
          </a:prstGeom>
        </p:spPr>
        <p:txBody>
          <a:bodyPr vert="horz" lIns="91440" tIns="45720" rIns="91440" bIns="45720" rtlCol="0"/>
          <a:lstStyle>
            <a:lvl1pPr algn="r">
              <a:defRPr sz="1200"/>
            </a:lvl1pPr>
          </a:lstStyle>
          <a:p>
            <a:fld id="{17395324-7140-423A-9D34-B55F8EFC4A45}" type="datetimeFigureOut">
              <a:rPr lang="en-GB" smtClean="0"/>
              <a:t>17/09/2017</a:t>
            </a:fld>
            <a:endParaRPr lang="en-GB"/>
          </a:p>
        </p:txBody>
      </p:sp>
      <p:sp>
        <p:nvSpPr>
          <p:cNvPr id="4" name="Footer Placeholder 3"/>
          <p:cNvSpPr>
            <a:spLocks noGrp="1"/>
          </p:cNvSpPr>
          <p:nvPr>
            <p:ph type="ftr" sz="quarter" idx="2"/>
          </p:nvPr>
        </p:nvSpPr>
        <p:spPr>
          <a:xfrm>
            <a:off x="0" y="9443662"/>
            <a:ext cx="2950475"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3662"/>
            <a:ext cx="2950475" cy="497126"/>
          </a:xfrm>
          <a:prstGeom prst="rect">
            <a:avLst/>
          </a:prstGeom>
        </p:spPr>
        <p:txBody>
          <a:bodyPr vert="horz" lIns="91440" tIns="45720" rIns="91440" bIns="45720" rtlCol="0" anchor="b"/>
          <a:lstStyle>
            <a:lvl1pPr algn="r">
              <a:defRPr sz="1200"/>
            </a:lvl1pPr>
          </a:lstStyle>
          <a:p>
            <a:fld id="{72D7F020-EB0A-461D-97EE-CF81F23ED230}" type="slidenum">
              <a:rPr lang="en-GB" smtClean="0"/>
              <a:t>‹#›</a:t>
            </a:fld>
            <a:endParaRPr lang="en-GB"/>
          </a:p>
        </p:txBody>
      </p:sp>
    </p:spTree>
    <p:extLst>
      <p:ext uri="{BB962C8B-B14F-4D97-AF65-F5344CB8AC3E}">
        <p14:creationId xmlns:p14="http://schemas.microsoft.com/office/powerpoint/2010/main" val="4198513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126"/>
          </a:xfrm>
          <a:prstGeom prst="rect">
            <a:avLst/>
          </a:prstGeom>
        </p:spPr>
        <p:txBody>
          <a:bodyPr vert="horz" lIns="91440" tIns="45720" rIns="91440" bIns="45720" rtlCol="0"/>
          <a:lstStyle>
            <a:lvl1pPr algn="r">
              <a:defRPr sz="1200"/>
            </a:lvl1pPr>
          </a:lstStyle>
          <a:p>
            <a:fld id="{7BB7E8AA-7E2E-4FF2-AF05-71901F0D91C1}" type="datetimeFigureOut">
              <a:rPr lang="en-GB" smtClean="0"/>
              <a:t>17/09/2017</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2694"/>
            <a:ext cx="54470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0475"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3662"/>
            <a:ext cx="2950475" cy="497126"/>
          </a:xfrm>
          <a:prstGeom prst="rect">
            <a:avLst/>
          </a:prstGeom>
        </p:spPr>
        <p:txBody>
          <a:bodyPr vert="horz" lIns="91440" tIns="45720" rIns="91440" bIns="45720" rtlCol="0" anchor="b"/>
          <a:lstStyle>
            <a:lvl1pPr algn="r">
              <a:defRPr sz="1200"/>
            </a:lvl1pPr>
          </a:lstStyle>
          <a:p>
            <a:fld id="{E9AAB635-05B6-42AC-B46D-70284DBDC732}" type="slidenum">
              <a:rPr lang="en-GB" smtClean="0"/>
              <a:t>‹#›</a:t>
            </a:fld>
            <a:endParaRPr lang="en-GB"/>
          </a:p>
        </p:txBody>
      </p:sp>
    </p:spTree>
    <p:extLst>
      <p:ext uri="{BB962C8B-B14F-4D97-AF65-F5344CB8AC3E}">
        <p14:creationId xmlns:p14="http://schemas.microsoft.com/office/powerpoint/2010/main" val="10589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2</a:t>
            </a:fld>
            <a:endParaRPr lang="en-GB" dirty="0"/>
          </a:p>
        </p:txBody>
      </p:sp>
    </p:spTree>
    <p:extLst>
      <p:ext uri="{BB962C8B-B14F-4D97-AF65-F5344CB8AC3E}">
        <p14:creationId xmlns:p14="http://schemas.microsoft.com/office/powerpoint/2010/main" val="306333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11</a:t>
            </a:fld>
            <a:endParaRPr lang="en-GB"/>
          </a:p>
        </p:txBody>
      </p:sp>
    </p:spTree>
    <p:extLst>
      <p:ext uri="{BB962C8B-B14F-4D97-AF65-F5344CB8AC3E}">
        <p14:creationId xmlns:p14="http://schemas.microsoft.com/office/powerpoint/2010/main" val="388933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12</a:t>
            </a:fld>
            <a:endParaRPr lang="en-GB"/>
          </a:p>
        </p:txBody>
      </p:sp>
    </p:spTree>
    <p:extLst>
      <p:ext uri="{BB962C8B-B14F-4D97-AF65-F5344CB8AC3E}">
        <p14:creationId xmlns:p14="http://schemas.microsoft.com/office/powerpoint/2010/main" val="2139556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13</a:t>
            </a:fld>
            <a:endParaRPr lang="en-GB"/>
          </a:p>
        </p:txBody>
      </p:sp>
    </p:spTree>
    <p:extLst>
      <p:ext uri="{BB962C8B-B14F-4D97-AF65-F5344CB8AC3E}">
        <p14:creationId xmlns:p14="http://schemas.microsoft.com/office/powerpoint/2010/main" val="417214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14</a:t>
            </a:fld>
            <a:endParaRPr lang="en-GB"/>
          </a:p>
        </p:txBody>
      </p:sp>
    </p:spTree>
    <p:extLst>
      <p:ext uri="{BB962C8B-B14F-4D97-AF65-F5344CB8AC3E}">
        <p14:creationId xmlns:p14="http://schemas.microsoft.com/office/powerpoint/2010/main" val="235063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15</a:t>
            </a:fld>
            <a:endParaRPr lang="en-GB"/>
          </a:p>
        </p:txBody>
      </p:sp>
    </p:spTree>
    <p:extLst>
      <p:ext uri="{BB962C8B-B14F-4D97-AF65-F5344CB8AC3E}">
        <p14:creationId xmlns:p14="http://schemas.microsoft.com/office/powerpoint/2010/main" val="97208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16</a:t>
            </a:fld>
            <a:endParaRPr lang="en-GB"/>
          </a:p>
        </p:txBody>
      </p:sp>
    </p:spTree>
    <p:extLst>
      <p:ext uri="{BB962C8B-B14F-4D97-AF65-F5344CB8AC3E}">
        <p14:creationId xmlns:p14="http://schemas.microsoft.com/office/powerpoint/2010/main" val="225337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17</a:t>
            </a:fld>
            <a:endParaRPr lang="en-GB"/>
          </a:p>
        </p:txBody>
      </p:sp>
    </p:spTree>
    <p:extLst>
      <p:ext uri="{BB962C8B-B14F-4D97-AF65-F5344CB8AC3E}">
        <p14:creationId xmlns:p14="http://schemas.microsoft.com/office/powerpoint/2010/main" val="225337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18</a:t>
            </a:fld>
            <a:endParaRPr lang="en-GB"/>
          </a:p>
        </p:txBody>
      </p:sp>
    </p:spTree>
    <p:extLst>
      <p:ext uri="{BB962C8B-B14F-4D97-AF65-F5344CB8AC3E}">
        <p14:creationId xmlns:p14="http://schemas.microsoft.com/office/powerpoint/2010/main" val="225337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21</a:t>
            </a:fld>
            <a:endParaRPr lang="en-GB"/>
          </a:p>
        </p:txBody>
      </p:sp>
    </p:spTree>
    <p:extLst>
      <p:ext uri="{BB962C8B-B14F-4D97-AF65-F5344CB8AC3E}">
        <p14:creationId xmlns:p14="http://schemas.microsoft.com/office/powerpoint/2010/main" val="3824732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22</a:t>
            </a:fld>
            <a:endParaRPr lang="en-GB"/>
          </a:p>
        </p:txBody>
      </p:sp>
    </p:spTree>
    <p:extLst>
      <p:ext uri="{BB962C8B-B14F-4D97-AF65-F5344CB8AC3E}">
        <p14:creationId xmlns:p14="http://schemas.microsoft.com/office/powerpoint/2010/main" val="104756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3</a:t>
            </a:fld>
            <a:endParaRPr lang="en-GB"/>
          </a:p>
        </p:txBody>
      </p:sp>
    </p:spTree>
    <p:extLst>
      <p:ext uri="{BB962C8B-B14F-4D97-AF65-F5344CB8AC3E}">
        <p14:creationId xmlns:p14="http://schemas.microsoft.com/office/powerpoint/2010/main" val="197281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23</a:t>
            </a:fld>
            <a:endParaRPr lang="en-GB"/>
          </a:p>
        </p:txBody>
      </p:sp>
    </p:spTree>
    <p:extLst>
      <p:ext uri="{BB962C8B-B14F-4D97-AF65-F5344CB8AC3E}">
        <p14:creationId xmlns:p14="http://schemas.microsoft.com/office/powerpoint/2010/main" val="207514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24</a:t>
            </a:fld>
            <a:endParaRPr lang="en-GB"/>
          </a:p>
        </p:txBody>
      </p:sp>
    </p:spTree>
    <p:extLst>
      <p:ext uri="{BB962C8B-B14F-4D97-AF65-F5344CB8AC3E}">
        <p14:creationId xmlns:p14="http://schemas.microsoft.com/office/powerpoint/2010/main" val="2557633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25</a:t>
            </a:fld>
            <a:endParaRPr lang="en-GB"/>
          </a:p>
        </p:txBody>
      </p:sp>
    </p:spTree>
    <p:extLst>
      <p:ext uri="{BB962C8B-B14F-4D97-AF65-F5344CB8AC3E}">
        <p14:creationId xmlns:p14="http://schemas.microsoft.com/office/powerpoint/2010/main" val="385008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26</a:t>
            </a:fld>
            <a:endParaRPr lang="en-GB"/>
          </a:p>
        </p:txBody>
      </p:sp>
    </p:spTree>
    <p:extLst>
      <p:ext uri="{BB962C8B-B14F-4D97-AF65-F5344CB8AC3E}">
        <p14:creationId xmlns:p14="http://schemas.microsoft.com/office/powerpoint/2010/main" val="2245827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27</a:t>
            </a:fld>
            <a:endParaRPr lang="en-GB"/>
          </a:p>
        </p:txBody>
      </p:sp>
    </p:spTree>
    <p:extLst>
      <p:ext uri="{BB962C8B-B14F-4D97-AF65-F5344CB8AC3E}">
        <p14:creationId xmlns:p14="http://schemas.microsoft.com/office/powerpoint/2010/main" val="338481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28</a:t>
            </a:fld>
            <a:endParaRPr lang="en-GB" dirty="0"/>
          </a:p>
        </p:txBody>
      </p:sp>
    </p:spTree>
    <p:extLst>
      <p:ext uri="{BB962C8B-B14F-4D97-AF65-F5344CB8AC3E}">
        <p14:creationId xmlns:p14="http://schemas.microsoft.com/office/powerpoint/2010/main" val="3719212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29</a:t>
            </a:fld>
            <a:endParaRPr lang="en-GB" dirty="0"/>
          </a:p>
        </p:txBody>
      </p:sp>
    </p:spTree>
    <p:extLst>
      <p:ext uri="{BB962C8B-B14F-4D97-AF65-F5344CB8AC3E}">
        <p14:creationId xmlns:p14="http://schemas.microsoft.com/office/powerpoint/2010/main" val="49026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30</a:t>
            </a:fld>
            <a:endParaRPr lang="en-GB"/>
          </a:p>
        </p:txBody>
      </p:sp>
    </p:spTree>
    <p:extLst>
      <p:ext uri="{BB962C8B-B14F-4D97-AF65-F5344CB8AC3E}">
        <p14:creationId xmlns:p14="http://schemas.microsoft.com/office/powerpoint/2010/main" val="283606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31</a:t>
            </a:fld>
            <a:endParaRPr lang="en-GB"/>
          </a:p>
        </p:txBody>
      </p:sp>
    </p:spTree>
    <p:extLst>
      <p:ext uri="{BB962C8B-B14F-4D97-AF65-F5344CB8AC3E}">
        <p14:creationId xmlns:p14="http://schemas.microsoft.com/office/powerpoint/2010/main" val="3231749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32</a:t>
            </a:fld>
            <a:endParaRPr lang="en-GB"/>
          </a:p>
        </p:txBody>
      </p:sp>
    </p:spTree>
    <p:extLst>
      <p:ext uri="{BB962C8B-B14F-4D97-AF65-F5344CB8AC3E}">
        <p14:creationId xmlns:p14="http://schemas.microsoft.com/office/powerpoint/2010/main" val="308322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4</a:t>
            </a:fld>
            <a:endParaRPr lang="en-GB"/>
          </a:p>
        </p:txBody>
      </p:sp>
    </p:spTree>
    <p:extLst>
      <p:ext uri="{BB962C8B-B14F-4D97-AF65-F5344CB8AC3E}">
        <p14:creationId xmlns:p14="http://schemas.microsoft.com/office/powerpoint/2010/main" val="1454479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33</a:t>
            </a:fld>
            <a:endParaRPr lang="en-GB"/>
          </a:p>
        </p:txBody>
      </p:sp>
    </p:spTree>
    <p:extLst>
      <p:ext uri="{BB962C8B-B14F-4D97-AF65-F5344CB8AC3E}">
        <p14:creationId xmlns:p14="http://schemas.microsoft.com/office/powerpoint/2010/main" val="3906414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34</a:t>
            </a:fld>
            <a:endParaRPr lang="en-GB" dirty="0"/>
          </a:p>
        </p:txBody>
      </p:sp>
    </p:spTree>
    <p:extLst>
      <p:ext uri="{BB962C8B-B14F-4D97-AF65-F5344CB8AC3E}">
        <p14:creationId xmlns:p14="http://schemas.microsoft.com/office/powerpoint/2010/main" val="107983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5</a:t>
            </a:fld>
            <a:endParaRPr lang="en-GB"/>
          </a:p>
        </p:txBody>
      </p:sp>
    </p:spTree>
    <p:extLst>
      <p:ext uri="{BB962C8B-B14F-4D97-AF65-F5344CB8AC3E}">
        <p14:creationId xmlns:p14="http://schemas.microsoft.com/office/powerpoint/2010/main" val="57810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6</a:t>
            </a:fld>
            <a:endParaRPr lang="en-GB"/>
          </a:p>
        </p:txBody>
      </p:sp>
    </p:spTree>
    <p:extLst>
      <p:ext uri="{BB962C8B-B14F-4D97-AF65-F5344CB8AC3E}">
        <p14:creationId xmlns:p14="http://schemas.microsoft.com/office/powerpoint/2010/main" val="79884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7</a:t>
            </a:fld>
            <a:endParaRPr lang="en-GB"/>
          </a:p>
        </p:txBody>
      </p:sp>
    </p:spTree>
    <p:extLst>
      <p:ext uri="{BB962C8B-B14F-4D97-AF65-F5344CB8AC3E}">
        <p14:creationId xmlns:p14="http://schemas.microsoft.com/office/powerpoint/2010/main" val="44851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AAB635-05B6-42AC-B46D-70284DBDC732}" type="slidenum">
              <a:rPr lang="en-GB" smtClean="0"/>
              <a:t>8</a:t>
            </a:fld>
            <a:endParaRPr lang="en-GB"/>
          </a:p>
        </p:txBody>
      </p:sp>
    </p:spTree>
    <p:extLst>
      <p:ext uri="{BB962C8B-B14F-4D97-AF65-F5344CB8AC3E}">
        <p14:creationId xmlns:p14="http://schemas.microsoft.com/office/powerpoint/2010/main" val="282707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9</a:t>
            </a:fld>
            <a:endParaRPr lang="en-GB"/>
          </a:p>
        </p:txBody>
      </p:sp>
    </p:spTree>
    <p:extLst>
      <p:ext uri="{BB962C8B-B14F-4D97-AF65-F5344CB8AC3E}">
        <p14:creationId xmlns:p14="http://schemas.microsoft.com/office/powerpoint/2010/main" val="383172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AAB635-05B6-42AC-B46D-70284DBDC732}" type="slidenum">
              <a:rPr lang="en-GB" smtClean="0"/>
              <a:t>10</a:t>
            </a:fld>
            <a:endParaRPr lang="en-GB"/>
          </a:p>
        </p:txBody>
      </p:sp>
    </p:spTree>
    <p:extLst>
      <p:ext uri="{BB962C8B-B14F-4D97-AF65-F5344CB8AC3E}">
        <p14:creationId xmlns:p14="http://schemas.microsoft.com/office/powerpoint/2010/main" val="383172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D30E23-928B-4590-8BC1-42D6F23BEE6C}"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4469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D30E23-928B-4590-8BC1-42D6F23BEE6C}"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28580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D30E23-928B-4590-8BC1-42D6F23BEE6C}"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27544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D30E23-928B-4590-8BC1-42D6F23BEE6C}"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164717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30E23-928B-4590-8BC1-42D6F23BEE6C}" type="datetimeFigureOut">
              <a:rPr lang="en-GB" smtClean="0"/>
              <a:t>17/09/2017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70426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D30E23-928B-4590-8BC1-42D6F23BEE6C}"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19457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D30E23-928B-4590-8BC1-42D6F23BEE6C}" type="datetimeFigureOut">
              <a:rPr lang="en-GB" smtClean="0"/>
              <a:t>17/09/2017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65029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D30E23-928B-4590-8BC1-42D6F23BEE6C}" type="datetimeFigureOut">
              <a:rPr lang="en-GB" smtClean="0"/>
              <a:t>17/09/2017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348258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30E23-928B-4590-8BC1-42D6F23BEE6C}" type="datetimeFigureOut">
              <a:rPr lang="en-GB" smtClean="0"/>
              <a:t>17/09/2017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14150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30E23-928B-4590-8BC1-42D6F23BEE6C}"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148357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30E23-928B-4590-8BC1-42D6F23BEE6C}" type="datetimeFigureOut">
              <a:rPr lang="en-GB" smtClean="0"/>
              <a:t>17/09/2017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725038-F654-4F9E-9827-6BAF177AA9D1}" type="slidenum">
              <a:rPr lang="en-GB" smtClean="0"/>
              <a:t>‹#›</a:t>
            </a:fld>
            <a:endParaRPr lang="en-GB"/>
          </a:p>
        </p:txBody>
      </p:sp>
    </p:spTree>
    <p:extLst>
      <p:ext uri="{BB962C8B-B14F-4D97-AF65-F5344CB8AC3E}">
        <p14:creationId xmlns:p14="http://schemas.microsoft.com/office/powerpoint/2010/main" val="7688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30E23-928B-4590-8BC1-42D6F23BEE6C}" type="datetimeFigureOut">
              <a:rPr lang="en-GB" smtClean="0"/>
              <a:t>17/09/2017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25038-F654-4F9E-9827-6BAF177AA9D1}" type="slidenum">
              <a:rPr lang="en-GB" smtClean="0"/>
              <a:t>‹#›</a:t>
            </a:fld>
            <a:endParaRPr lang="en-GB"/>
          </a:p>
        </p:txBody>
      </p:sp>
    </p:spTree>
    <p:extLst>
      <p:ext uri="{BB962C8B-B14F-4D97-AF65-F5344CB8AC3E}">
        <p14:creationId xmlns:p14="http://schemas.microsoft.com/office/powerpoint/2010/main" val="411716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morganmfl.weebly.com/mfl-ideas/gcse-spanish-trivial-pursu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tes.com/teaching-resource/trivial-pursuit-german-year-11-revision-aqa-1127607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hyperlink" Target="https://www.tes.com/teaching-resource/spanish-independent-learning-folder-642409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es.com/teaching-resource/french-independent-learning-folder-6424089" TargetMode="External"/><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hyperlink" Target="https://www.powtoon.com/online-presentation/g3P6MPlDXu4/kahoot/" TargetMode="External"/><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morganmfl.blogspot.co.uk/2014/06/kahoot.html" TargetMode="External"/><Relationship Id="rId4" Type="http://schemas.openxmlformats.org/officeDocument/2006/relationships/hyperlink" Target="https://kahoot.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language-gym.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hyperlink" Target="http://morganmfl.blogspot.co.uk/2014/04/memris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morganmfl.weebly.com/mfl-ideas/memrise-certificates" TargetMode="External"/><Relationship Id="rId4" Type="http://schemas.openxmlformats.org/officeDocument/2006/relationships/hyperlink" Target="http://morganmfl.weebly.com/mfl-ideas/memri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48.pn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hyperlink" Target="https://www.powtoon.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hyperlink" Target="http://morganmfl.weebly.com/links.html" TargetMode="External"/><Relationship Id="rId3" Type="http://schemas.openxmlformats.org/officeDocument/2006/relationships/hyperlink" Target="http://www.ashcombe.surrey.sch.uk/legacy/Curriculum/modlang/index_teaching.htm" TargetMode="External"/><Relationship Id="rId7" Type="http://schemas.openxmlformats.org/officeDocument/2006/relationships/hyperlink" Target="http://www.wordreferenc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rswopshop.blogspot.co.uk/" TargetMode="External"/><Relationship Id="rId5" Type="http://schemas.openxmlformats.org/officeDocument/2006/relationships/hyperlink" Target="https://www.qrstuff.com/" TargetMode="External"/><Relationship Id="rId10" Type="http://schemas.openxmlformats.org/officeDocument/2006/relationships/image" Target="../media/image75.png"/><Relationship Id="rId4" Type="http://schemas.openxmlformats.org/officeDocument/2006/relationships/hyperlink" Target="https://www.menti.com/" TargetMode="External"/><Relationship Id="rId9"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hyperlink" Target="http://morganmfl.weebly.com/mfl-ideas/verb-cloud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hyperlink" Target="http://www.acapela-group.com/"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google.co.uk/url?sa=i&amp;rct=j&amp;q=&amp;esrc=s&amp;source=images&amp;cd=&amp;cad=rja&amp;uact=8&amp;ved=0ahUKEwiEwav095LVAhVBaRQKHSS8A8YQjRwIBw&amp;url=https://acapela-box.com/&amp;psig=AFQjCNETYk6mj5fOlHKGO8V4L9_pbrU7ZA&amp;ust=1500470918942095"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hyperlink" Target="http://www.wordle.net/" TargetMode="External"/><Relationship Id="rId7" Type="http://schemas.openxmlformats.org/officeDocument/2006/relationships/image" Target="../media/image8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Rm4qc4pfVAhXJRhQKHRvkAmAQjRwIBw&amp;url=https://www.slideshare.net/leadinglanguages/120-first-year-french-verbs-wordle-color&amp;psig=AFQjCNHqx7mkgKEksDwo_-5v-iUmI67mjw&amp;ust=1500636845827938" TargetMode="External"/><Relationship Id="rId5" Type="http://schemas.openxmlformats.org/officeDocument/2006/relationships/image" Target="../media/image79.jpeg"/><Relationship Id="rId4" Type="http://schemas.openxmlformats.org/officeDocument/2006/relationships/hyperlink" Target="http://www.google.co.uk/url?sa=i&amp;rct=j&amp;q=&amp;esrc=s&amp;source=images&amp;cd=&amp;cad=rja&amp;uact=8&amp;ved=0ahUKEwin2sSJ4pfVAhXC1RoKHV6AAzMQjRwIBw&amp;url=http://youpimcg.wikispaces.com/Fun%2BWebsites&amp;psig=AFQjCNHqx7mkgKEksDwo_-5v-iUmI67mjw&amp;ust=1500636845827938" TargetMode="External"/><Relationship Id="rId9"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hyperlink" Target="http://www.tagxedo.com/" TargetMode="External"/><Relationship Id="rId7"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google.co.uk/url?sa=i&amp;rct=j&amp;q=&amp;esrc=s&amp;source=images&amp;cd=&amp;cad=rja&amp;uact=8&amp;ved=0ahUKEwju65uy55fVAhUBXBQKHcSuDdEQjRwIBw&amp;url=https://michellecairnsmfl.wordpress.com/2011/06/04/tagxedo-or-wordle/&amp;psig=AFQjCNFpECUGE1fq18oJhFpk9QzFVuv6nA&amp;ust=150063825852191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jL-5jm6JfVAhUF6xQKHecRDe4QjRwIBw&amp;url=https://www.youtube.com/watch?v%3Ds9H89JyRfsc&amp;psig=AFQjCNG8viKh5kvgg0G-PESsKHrkEWUfww&amp;ust=1500638567320882" TargetMode="External"/><Relationship Id="rId3" Type="http://schemas.openxmlformats.org/officeDocument/2006/relationships/hyperlink" Target="https://www.youtube.com/watch?v=KVhfIgghOPw" TargetMode="External"/><Relationship Id="rId7" Type="http://schemas.openxmlformats.org/officeDocument/2006/relationships/hyperlink" Target="https://www.youtube.com/user/kvnvasque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youtube.com/watch?v=80O0q9e-mHQ" TargetMode="External"/><Relationship Id="rId5" Type="http://schemas.openxmlformats.org/officeDocument/2006/relationships/hyperlink" Target="https://www.youtube.com/user/SrMara" TargetMode="External"/><Relationship Id="rId10" Type="http://schemas.openxmlformats.org/officeDocument/2006/relationships/image" Target="../media/image87.png"/><Relationship Id="rId4" Type="http://schemas.openxmlformats.org/officeDocument/2006/relationships/hyperlink" Target="https://www.youtube.com/watch?v=y47eSlLSxa0" TargetMode="External"/><Relationship Id="rId9"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hyperlink" Target="https://martynreah.wordpress.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hyperlink" Target="https://mrshumanities.com/teacher5day-wellbeing-buddy-box/"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2.png"/><Relationship Id="rId7"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morganmfl.weebly.com/mfl-ideas/mfl-beer-po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morganmfl.weebly.com/mfl-ideas/carousel-stations"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edl.ecml.at/"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hyperlink" Target="http://www.google.co.uk/url?sa=i&amp;rct=j&amp;q=&amp;esrc=s&amp;source=images&amp;cd=&amp;cad=rja&amp;uact=8&amp;ved=0ahUKEwjLwrO22pfVAhVC6RQKHQSsAGwQjRwIBw&amp;url=http://www.bbc.co.uk/languages/edl/&amp;psig=AFQjCNHEQHvfNUMj1D_GWqhjrCUMiUfoXg&amp;ust=1500634803934859" TargetMode="External"/><Relationship Id="rId4" Type="http://schemas.openxmlformats.org/officeDocument/2006/relationships/hyperlink" Target="https://www.dropbox.com/sh/ymm07nf85cfh3wr/AACnz6ota-cknRU9EBlAVpQka?dl=0" TargetMode="Externa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tes.com/teaching-resource/4-pictures-1-word-french-6328768"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92896"/>
          </a:xfrm>
          <a:solidFill>
            <a:srgbClr val="FF3399"/>
          </a:solidFill>
        </p:spPr>
        <p:style>
          <a:lnRef idx="2">
            <a:schemeClr val="dk1"/>
          </a:lnRef>
          <a:fillRef idx="1">
            <a:schemeClr val="lt1"/>
          </a:fillRef>
          <a:effectRef idx="0">
            <a:schemeClr val="dk1"/>
          </a:effectRef>
          <a:fontRef idx="minor">
            <a:schemeClr val="dk1"/>
          </a:fontRef>
        </p:style>
        <p:txBody>
          <a:bodyPr>
            <a:normAutofit fontScale="90000"/>
          </a:bodyPr>
          <a:lstStyle/>
          <a:p>
            <a:r>
              <a:rPr lang="en-GB" b="1" u="sng" dirty="0" smtClean="0"/>
              <a:t>STARTER CHALLENGE:</a:t>
            </a:r>
            <a:r>
              <a:rPr lang="en-GB" b="1" dirty="0" smtClean="0"/>
              <a:t> </a:t>
            </a:r>
            <a:r>
              <a:rPr lang="en-GB" dirty="0" smtClean="0"/>
              <a:t>How many words / phrases can you think of in French or Spanish to describe the </a:t>
            </a:r>
            <a:r>
              <a:rPr lang="en-GB" dirty="0" err="1" smtClean="0"/>
              <a:t>emojis</a:t>
            </a:r>
            <a:r>
              <a:rPr lang="en-GB" dirty="0"/>
              <a:t>?</a:t>
            </a:r>
            <a:r>
              <a:rPr lang="en-GB" dirty="0" smtClean="0"/>
              <a:t> </a:t>
            </a:r>
            <a:br>
              <a:rPr lang="en-GB" dirty="0" smtClean="0"/>
            </a:br>
            <a:r>
              <a:rPr lang="en-GB" dirty="0" smtClean="0"/>
              <a:t>Work in pairs to annotate your sheet.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481" y="2685959"/>
            <a:ext cx="5437765" cy="3983401"/>
          </a:xfrm>
          <a:prstGeom prst="rect">
            <a:avLst/>
          </a:prstGeom>
        </p:spPr>
      </p:pic>
      <p:sp>
        <p:nvSpPr>
          <p:cNvPr id="5" name="TextBox 4"/>
          <p:cNvSpPr txBox="1"/>
          <p:nvPr/>
        </p:nvSpPr>
        <p:spPr>
          <a:xfrm>
            <a:off x="251520" y="2924944"/>
            <a:ext cx="1800200" cy="584775"/>
          </a:xfrm>
          <a:prstGeom prst="rect">
            <a:avLst/>
          </a:prstGeom>
          <a:noFill/>
        </p:spPr>
        <p:txBody>
          <a:bodyPr wrap="square" rtlCol="0">
            <a:spAutoFit/>
          </a:bodyPr>
          <a:lstStyle/>
          <a:p>
            <a:r>
              <a:rPr lang="en-GB" sz="3200" b="1" dirty="0" smtClean="0"/>
              <a:t>Example:</a:t>
            </a:r>
            <a:endParaRPr lang="en-GB" sz="3200" b="1" dirty="0"/>
          </a:p>
        </p:txBody>
      </p:sp>
    </p:spTree>
    <p:extLst>
      <p:ext uri="{BB962C8B-B14F-4D97-AF65-F5344CB8AC3E}">
        <p14:creationId xmlns:p14="http://schemas.microsoft.com/office/powerpoint/2010/main" val="104188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a:solidFill>
            <a:srgbClr val="FFCCCC"/>
          </a:solidFill>
          <a:ln>
            <a:solidFill>
              <a:srgbClr val="FF3399"/>
            </a:solidFill>
          </a:ln>
        </p:spPr>
        <p:txBody>
          <a:bodyPr>
            <a:normAutofit lnSpcReduction="10000"/>
          </a:bodyPr>
          <a:lstStyle/>
          <a:p>
            <a:pPr marL="0" indent="0">
              <a:buNone/>
            </a:pPr>
            <a:r>
              <a:rPr lang="en-GB" sz="4000" b="1" u="sng" dirty="0" smtClean="0"/>
              <a:t>Trivial Pursuit</a:t>
            </a:r>
          </a:p>
          <a:p>
            <a:pPr marL="0" indent="0">
              <a:buNone/>
            </a:pPr>
            <a:r>
              <a:rPr lang="en-GB" b="1" dirty="0" smtClean="0"/>
              <a:t>Spanish</a:t>
            </a:r>
            <a:r>
              <a:rPr lang="en-GB" b="1" dirty="0"/>
              <a:t>: </a:t>
            </a:r>
            <a:r>
              <a:rPr lang="en-GB" dirty="0">
                <a:hlinkClick r:id="rId3"/>
              </a:rPr>
              <a:t>http://</a:t>
            </a:r>
            <a:r>
              <a:rPr lang="en-GB" dirty="0" smtClean="0">
                <a:hlinkClick r:id="rId3"/>
              </a:rPr>
              <a:t>morganmfl.weebly.com/mfl-ideas/gcse-spanish-trivial-pursuit</a:t>
            </a:r>
            <a:endParaRPr lang="en-GB" dirty="0" smtClean="0"/>
          </a:p>
          <a:p>
            <a:pPr marL="0" indent="0">
              <a:buNone/>
            </a:pPr>
            <a:endParaRPr lang="en-GB" dirty="0" smtClean="0"/>
          </a:p>
          <a:p>
            <a:pPr marL="0" indent="0">
              <a:buNone/>
            </a:pPr>
            <a:r>
              <a:rPr lang="en-GB" b="1" dirty="0" smtClean="0"/>
              <a:t>German: </a:t>
            </a:r>
            <a:r>
              <a:rPr lang="en-GB" dirty="0" smtClean="0">
                <a:hlinkClick r:id="rId4"/>
              </a:rPr>
              <a:t>https</a:t>
            </a:r>
            <a:r>
              <a:rPr lang="en-GB" dirty="0">
                <a:hlinkClick r:id="rId4"/>
              </a:rPr>
              <a:t>://</a:t>
            </a:r>
            <a:r>
              <a:rPr lang="en-GB" dirty="0" smtClean="0">
                <a:hlinkClick r:id="rId4"/>
              </a:rPr>
              <a:t>www.tes.com/teaching-resource/trivial-pursuit-german-year-11-revision-aqa-11276077</a:t>
            </a:r>
            <a:r>
              <a:rPr lang="en-GB" dirty="0" smtClean="0"/>
              <a:t> </a:t>
            </a:r>
          </a:p>
          <a:p>
            <a:pPr marL="0" indent="0">
              <a:buNone/>
            </a:pPr>
            <a:r>
              <a:rPr lang="en-GB" i="1" dirty="0" smtClean="0"/>
              <a:t>(edited and shared by Spenny2 on TES)</a:t>
            </a:r>
          </a:p>
          <a:p>
            <a:pPr marL="0" indent="0">
              <a:buNone/>
            </a:pPr>
            <a:endParaRPr lang="en-GB" dirty="0"/>
          </a:p>
          <a:p>
            <a:pPr marL="0" indent="0">
              <a:buNone/>
            </a:pPr>
            <a:endParaRPr lang="en-GB" dirty="0"/>
          </a:p>
        </p:txBody>
      </p:sp>
      <p:sp>
        <p:nvSpPr>
          <p:cNvPr id="4" name="Rectangle 3"/>
          <p:cNvSpPr/>
          <p:nvPr/>
        </p:nvSpPr>
        <p:spPr>
          <a:xfrm>
            <a:off x="146651" y="-331728"/>
            <a:ext cx="1540806" cy="2646878"/>
          </a:xfrm>
          <a:prstGeom prst="rect">
            <a:avLst/>
          </a:prstGeom>
          <a:noFill/>
        </p:spPr>
        <p:txBody>
          <a:bodyPr wrap="none" lIns="91440" tIns="45720" rIns="91440" bIns="45720">
            <a:spAutoFit/>
          </a:bodyPr>
          <a:lstStyle/>
          <a:p>
            <a:pPr algn="ctr"/>
            <a:r>
              <a:rPr lang="en-US" sz="166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G</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39223"/>
            <a:ext cx="43148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34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63" y="-331728"/>
            <a:ext cx="1527982"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H</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6" name="Content Placeholder 2"/>
          <p:cNvSpPr txBox="1">
            <a:spLocks/>
          </p:cNvSpPr>
          <p:nvPr/>
        </p:nvSpPr>
        <p:spPr>
          <a:xfrm>
            <a:off x="402039" y="2315150"/>
            <a:ext cx="5112568" cy="419965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3600" dirty="0" smtClean="0"/>
              <a:t>One student sits on the ‘hot seat’ and the rest of the class asks them questions relating to today’s lesson. If they get a question wrong they must sit back in their own seat. The person in the seat at the end of the lesson is the winner.</a:t>
            </a:r>
            <a:endParaRPr lang="en-GB" sz="3600" dirty="0"/>
          </a:p>
        </p:txBody>
      </p:sp>
      <p:pic>
        <p:nvPicPr>
          <p:cNvPr id="7" name="Picture 2" descr="http://media.giantbomb.com/uploads/0/5364/212018-hotseat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889745"/>
            <a:ext cx="28575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43986"/>
            <a:ext cx="5436096"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0990" y="2204864"/>
            <a:ext cx="4245998" cy="3148036"/>
          </a:xfrm>
        </p:spPr>
      </p:pic>
      <p:sp>
        <p:nvSpPr>
          <p:cNvPr id="4" name="Rectangle 3"/>
          <p:cNvSpPr/>
          <p:nvPr/>
        </p:nvSpPr>
        <p:spPr>
          <a:xfrm>
            <a:off x="540990" y="-331728"/>
            <a:ext cx="752129"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I</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4098" name="Picture 2" descr="C:\Users\User\Pictures\Teaching\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806" y="2204864"/>
            <a:ext cx="3988496" cy="31480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990" y="2204864"/>
            <a:ext cx="4325322" cy="3148036"/>
          </a:xfrm>
          <a:prstGeom prst="rect">
            <a:avLst/>
          </a:prstGeom>
        </p:spPr>
      </p:pic>
      <p:sp>
        <p:nvSpPr>
          <p:cNvPr id="7" name="TextBox 6"/>
          <p:cNvSpPr txBox="1"/>
          <p:nvPr/>
        </p:nvSpPr>
        <p:spPr>
          <a:xfrm>
            <a:off x="0" y="5733256"/>
            <a:ext cx="9144000" cy="1200329"/>
          </a:xfrm>
          <a:prstGeom prst="rect">
            <a:avLst/>
          </a:prstGeom>
          <a:noFill/>
        </p:spPr>
        <p:txBody>
          <a:bodyPr wrap="square" rtlCol="0">
            <a:spAutoFit/>
          </a:bodyPr>
          <a:lstStyle/>
          <a:p>
            <a:r>
              <a:rPr lang="en-GB" b="1" dirty="0"/>
              <a:t>French: </a:t>
            </a:r>
            <a:r>
              <a:rPr lang="en-GB" dirty="0">
                <a:hlinkClick r:id="rId6"/>
              </a:rPr>
              <a:t>https://</a:t>
            </a:r>
            <a:r>
              <a:rPr lang="en-GB" dirty="0" smtClean="0">
                <a:hlinkClick r:id="rId6"/>
              </a:rPr>
              <a:t>www.tes.com/teaching-resource/french-independent-learning-folder-6424089</a:t>
            </a:r>
            <a:endParaRPr lang="en-GB" dirty="0" smtClean="0"/>
          </a:p>
          <a:p>
            <a:r>
              <a:rPr lang="en-GB" b="1" dirty="0"/>
              <a:t>Spanish: </a:t>
            </a:r>
            <a:r>
              <a:rPr lang="en-GB" dirty="0">
                <a:hlinkClick r:id="rId7"/>
              </a:rPr>
              <a:t>https://</a:t>
            </a:r>
            <a:r>
              <a:rPr lang="en-GB" dirty="0" smtClean="0">
                <a:hlinkClick r:id="rId7"/>
              </a:rPr>
              <a:t>www.tes.com/teaching-resource/spanish-independent-learning-folder-6424090</a:t>
            </a:r>
            <a:endParaRPr lang="en-GB" dirty="0" smtClean="0"/>
          </a:p>
          <a:p>
            <a:endParaRPr lang="en-GB" dirty="0"/>
          </a:p>
        </p:txBody>
      </p:sp>
      <p:pic>
        <p:nvPicPr>
          <p:cNvPr id="2355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118" y="26938"/>
            <a:ext cx="7790983" cy="96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991711"/>
            <a:ext cx="5943600" cy="95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2032838"/>
            <a:ext cx="2977902" cy="4320865"/>
          </a:xfrm>
        </p:spPr>
      </p:pic>
      <p:sp>
        <p:nvSpPr>
          <p:cNvPr id="4" name="Rectangle 3"/>
          <p:cNvSpPr/>
          <p:nvPr/>
        </p:nvSpPr>
        <p:spPr>
          <a:xfrm>
            <a:off x="472060" y="-331728"/>
            <a:ext cx="889988"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J</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988840"/>
            <a:ext cx="3024336" cy="4352484"/>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595" y="139223"/>
            <a:ext cx="43053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fontScale="55000" lnSpcReduction="20000"/>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a:hlinkClick r:id="rId3"/>
              </a:rPr>
              <a:t>https://www.powtoon.com/online-presentation/g3P6MPlDXu4/kahoot</a:t>
            </a:r>
            <a:r>
              <a:rPr lang="en-GB" dirty="0" smtClean="0">
                <a:hlinkClick r:id="rId3"/>
              </a:rPr>
              <a:t>/</a:t>
            </a:r>
            <a:endParaRPr lang="en-GB" dirty="0" smtClean="0"/>
          </a:p>
          <a:p>
            <a:pPr marL="0" indent="0">
              <a:buNone/>
            </a:pPr>
            <a:r>
              <a:rPr lang="en-GB" dirty="0" smtClean="0">
                <a:hlinkClick r:id="rId4"/>
              </a:rPr>
              <a:t>https</a:t>
            </a:r>
            <a:r>
              <a:rPr lang="en-GB" dirty="0">
                <a:hlinkClick r:id="rId4"/>
              </a:rPr>
              <a:t>://kahoot.com</a:t>
            </a:r>
            <a:r>
              <a:rPr lang="en-GB" dirty="0" smtClean="0">
                <a:hlinkClick r:id="rId4"/>
              </a:rPr>
              <a:t>/</a:t>
            </a:r>
            <a:endParaRPr lang="en-GB" dirty="0" smtClean="0"/>
          </a:p>
          <a:p>
            <a:pPr marL="0" indent="0">
              <a:buNone/>
            </a:pPr>
            <a:r>
              <a:rPr lang="en-GB" b="1" dirty="0" err="1" smtClean="0"/>
              <a:t>MorganMFL</a:t>
            </a:r>
            <a:r>
              <a:rPr lang="en-GB" b="1" dirty="0" smtClean="0"/>
              <a:t> </a:t>
            </a:r>
            <a:r>
              <a:rPr lang="en-GB" b="1" dirty="0" err="1" smtClean="0"/>
              <a:t>Blogspot</a:t>
            </a:r>
            <a:r>
              <a:rPr lang="en-GB" b="1" dirty="0"/>
              <a:t>: </a:t>
            </a:r>
            <a:r>
              <a:rPr lang="en-GB" dirty="0">
                <a:hlinkClick r:id="rId5"/>
              </a:rPr>
              <a:t>http://</a:t>
            </a:r>
            <a:r>
              <a:rPr lang="en-GB" dirty="0" smtClean="0">
                <a:hlinkClick r:id="rId5"/>
              </a:rPr>
              <a:t>morganmfl.blogspot.co.uk/2014/06/kahoot.html</a:t>
            </a:r>
            <a:endParaRPr lang="en-GB" dirty="0" smtClean="0"/>
          </a:p>
          <a:p>
            <a:pPr marL="0" indent="0">
              <a:buNone/>
            </a:pPr>
            <a:endParaRPr lang="en-GB" dirty="0" smtClean="0"/>
          </a:p>
        </p:txBody>
      </p:sp>
      <p:sp>
        <p:nvSpPr>
          <p:cNvPr id="4" name="Rectangle 3"/>
          <p:cNvSpPr/>
          <p:nvPr/>
        </p:nvSpPr>
        <p:spPr>
          <a:xfrm>
            <a:off x="242831" y="-331728"/>
            <a:ext cx="1348446"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K</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1026" name="Picture 2">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1988840"/>
            <a:ext cx="59817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139223"/>
            <a:ext cx="51339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fontScale="92500" lnSpcReduction="20000"/>
          </a:bodyPr>
          <a:lstStyle/>
          <a:p>
            <a:pPr marL="0" indent="0">
              <a:buNone/>
            </a:pPr>
            <a:endParaRPr lang="en-GB" dirty="0" smtClean="0"/>
          </a:p>
          <a:p>
            <a:pPr>
              <a:buClr>
                <a:srgbClr val="FF0066"/>
              </a:buClr>
              <a:buFont typeface="Wingdings" panose="05000000000000000000" pitchFamily="2" charset="2"/>
              <a:buChar char="q"/>
            </a:pPr>
            <a:r>
              <a:rPr lang="en-GB" dirty="0" smtClean="0"/>
              <a:t>Created by Gianfranco Conti (@gianfrancocont9)</a:t>
            </a:r>
          </a:p>
          <a:p>
            <a:pPr marL="0" indent="0">
              <a:buClr>
                <a:srgbClr val="FF0066"/>
              </a:buClr>
              <a:buNone/>
            </a:pPr>
            <a:r>
              <a:rPr lang="en-GB" dirty="0" smtClean="0"/>
              <a:t>– also see his resources on TES</a:t>
            </a:r>
          </a:p>
          <a:p>
            <a:pPr>
              <a:buClr>
                <a:srgbClr val="FF0066"/>
              </a:buClr>
              <a:buFont typeface="Wingdings" panose="05000000000000000000" pitchFamily="2" charset="2"/>
              <a:buChar char="q"/>
            </a:pPr>
            <a:endParaRPr lang="en-GB" dirty="0"/>
          </a:p>
          <a:p>
            <a:pPr>
              <a:buClr>
                <a:srgbClr val="FF0066"/>
              </a:buClr>
              <a:buFont typeface="Wingdings" panose="05000000000000000000" pitchFamily="2" charset="2"/>
              <a:buChar char="q"/>
            </a:pPr>
            <a:endParaRPr lang="en-GB" dirty="0" smtClean="0"/>
          </a:p>
          <a:p>
            <a:pPr>
              <a:buClr>
                <a:srgbClr val="FF0066"/>
              </a:buClr>
              <a:buFont typeface="Wingdings" panose="05000000000000000000" pitchFamily="2" charset="2"/>
              <a:buChar char="q"/>
            </a:pPr>
            <a:endParaRPr lang="en-GB" dirty="0"/>
          </a:p>
          <a:p>
            <a:pPr>
              <a:buClr>
                <a:srgbClr val="FF0066"/>
              </a:buClr>
              <a:buFont typeface="Wingdings" panose="05000000000000000000" pitchFamily="2" charset="2"/>
              <a:buChar char="q"/>
            </a:pPr>
            <a:endParaRPr lang="en-GB" dirty="0" smtClean="0"/>
          </a:p>
          <a:p>
            <a:pPr marL="0" indent="0">
              <a:buClr>
                <a:srgbClr val="FF0066"/>
              </a:buClr>
              <a:buNone/>
            </a:pPr>
            <a:endParaRPr lang="en-GB" dirty="0"/>
          </a:p>
          <a:p>
            <a:pPr marL="0" indent="0">
              <a:buClr>
                <a:srgbClr val="FF0066"/>
              </a:buClr>
              <a:buNone/>
            </a:pPr>
            <a:endParaRPr lang="en-GB" dirty="0" smtClean="0"/>
          </a:p>
          <a:p>
            <a:pPr marL="0" indent="0">
              <a:buClr>
                <a:srgbClr val="FF0066"/>
              </a:buClr>
              <a:buNone/>
            </a:pPr>
            <a:endParaRPr lang="en-GB" dirty="0"/>
          </a:p>
          <a:p>
            <a:pPr marL="0" indent="0">
              <a:buClr>
                <a:srgbClr val="FF0066"/>
              </a:buClr>
              <a:buNone/>
            </a:pPr>
            <a:r>
              <a:rPr lang="en-GB" dirty="0" smtClean="0">
                <a:hlinkClick r:id="rId3"/>
              </a:rPr>
              <a:t>https</a:t>
            </a:r>
            <a:r>
              <a:rPr lang="en-GB" dirty="0">
                <a:hlinkClick r:id="rId3"/>
              </a:rPr>
              <a:t>://www.language-gym.com</a:t>
            </a:r>
            <a:r>
              <a:rPr lang="en-GB" dirty="0" smtClean="0">
                <a:hlinkClick r:id="rId3"/>
              </a:rPr>
              <a:t>/#!/</a:t>
            </a:r>
            <a:r>
              <a:rPr lang="en-GB" dirty="0" smtClean="0"/>
              <a:t> </a:t>
            </a:r>
            <a:endParaRPr lang="en-GB" dirty="0"/>
          </a:p>
        </p:txBody>
      </p:sp>
      <p:sp>
        <p:nvSpPr>
          <p:cNvPr id="4" name="Rectangle 3"/>
          <p:cNvSpPr/>
          <p:nvPr/>
        </p:nvSpPr>
        <p:spPr>
          <a:xfrm>
            <a:off x="374277" y="-331728"/>
            <a:ext cx="1085554" cy="2646878"/>
          </a:xfrm>
          <a:prstGeom prst="rect">
            <a:avLst/>
          </a:prstGeom>
          <a:noFill/>
        </p:spPr>
        <p:txBody>
          <a:bodyPr wrap="none" lIns="91440" tIns="45720" rIns="91440" bIns="45720">
            <a:spAutoFit/>
          </a:bodyPr>
          <a:lstStyle/>
          <a:p>
            <a:pPr algn="ctr"/>
            <a:r>
              <a:rPr lang="en-US" sz="166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L</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53" y="3140968"/>
            <a:ext cx="76328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39236"/>
            <a:ext cx="7128792"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22" y="-331728"/>
            <a:ext cx="204575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M</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5123" name="Picture 3" descr="C:\Users\User\Pictures\Teaching\me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763" y="4717203"/>
            <a:ext cx="3664176" cy="18772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Pictures\Teaching\mem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37112"/>
            <a:ext cx="4243783" cy="217424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Pictures\Teaching\mem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151" y="4717203"/>
            <a:ext cx="3608788" cy="189415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143986"/>
            <a:ext cx="60007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600200"/>
            <a:ext cx="8229600" cy="4525963"/>
          </a:xfrm>
        </p:spPr>
        <p:txBody>
          <a:bodyPr>
            <a:normAutofit/>
          </a:bodyPr>
          <a:lstStyle/>
          <a:p>
            <a:pPr>
              <a:buClr>
                <a:srgbClr val="FF0066"/>
              </a:buClr>
              <a:buFont typeface="Wingdings" panose="05000000000000000000" pitchFamily="2" charset="2"/>
              <a:buChar char="q"/>
            </a:pPr>
            <a:r>
              <a:rPr lang="en-GB" sz="4200" dirty="0" smtClean="0"/>
              <a:t>Set courses for your different classes</a:t>
            </a:r>
          </a:p>
          <a:p>
            <a:pPr>
              <a:buClr>
                <a:srgbClr val="FF0066"/>
              </a:buClr>
              <a:buFont typeface="Wingdings" panose="05000000000000000000" pitchFamily="2" charset="2"/>
              <a:buChar char="q"/>
            </a:pPr>
            <a:r>
              <a:rPr lang="en-GB" sz="4200" dirty="0" err="1" smtClean="0"/>
              <a:t>Memrise</a:t>
            </a:r>
            <a:r>
              <a:rPr lang="en-GB" sz="4200" dirty="0" smtClean="0"/>
              <a:t> teaches the vocabulary, then tests them on it with games</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125"/>
                                        </p:tgtEl>
                                      </p:cBhvr>
                                    </p:animEffect>
                                    <p:set>
                                      <p:cBhvr>
                                        <p:cTn id="7" dur="1" fill="hold">
                                          <p:stCondLst>
                                            <p:cond delay="499"/>
                                          </p:stCondLst>
                                        </p:cTn>
                                        <p:tgtEl>
                                          <p:spTgt spid="5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22" y="-331728"/>
            <a:ext cx="204575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M</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5122" name="Picture 2" descr="C:\Users\User\Pictures\Teaching\memriselead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3493" r="5631"/>
          <a:stretch/>
        </p:blipFill>
        <p:spPr bwMode="auto">
          <a:xfrm>
            <a:off x="4788024" y="1916832"/>
            <a:ext cx="3999541" cy="468052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43986"/>
            <a:ext cx="60007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457200" y="1600200"/>
            <a:ext cx="4546848" cy="4997152"/>
          </a:xfrm>
        </p:spPr>
        <p:txBody>
          <a:bodyPr>
            <a:normAutofit fontScale="92500" lnSpcReduction="20000"/>
          </a:bodyPr>
          <a:lstStyle/>
          <a:p>
            <a:pPr>
              <a:buClr>
                <a:srgbClr val="FF0066"/>
              </a:buClr>
              <a:buFont typeface="Wingdings" panose="05000000000000000000" pitchFamily="2" charset="2"/>
              <a:buChar char="q"/>
            </a:pPr>
            <a:endParaRPr lang="en-GB" dirty="0" smtClean="0"/>
          </a:p>
          <a:p>
            <a:pPr>
              <a:buClr>
                <a:srgbClr val="FF0066"/>
              </a:buClr>
              <a:buFont typeface="Wingdings" panose="05000000000000000000" pitchFamily="2" charset="2"/>
              <a:buChar char="q"/>
            </a:pPr>
            <a:r>
              <a:rPr lang="en-GB" sz="4200" dirty="0" smtClean="0"/>
              <a:t>Monitor weekly, monthly and all time progress for all students</a:t>
            </a:r>
          </a:p>
          <a:p>
            <a:pPr>
              <a:buClr>
                <a:srgbClr val="FF0066"/>
              </a:buClr>
              <a:buFont typeface="Wingdings" panose="05000000000000000000" pitchFamily="2" charset="2"/>
              <a:buChar char="q"/>
            </a:pPr>
            <a:r>
              <a:rPr lang="en-GB" sz="4200" dirty="0" smtClean="0"/>
              <a:t>Check leader boards – top 3 win prizes / certificates each week</a:t>
            </a:r>
          </a:p>
        </p:txBody>
      </p:sp>
    </p:spTree>
    <p:extLst>
      <p:ext uri="{BB962C8B-B14F-4D97-AF65-F5344CB8AC3E}">
        <p14:creationId xmlns:p14="http://schemas.microsoft.com/office/powerpoint/2010/main" val="1791665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4525963"/>
          </a:xfrm>
          <a:solidFill>
            <a:srgbClr val="FFCCCC"/>
          </a:solidFill>
          <a:ln>
            <a:solidFill>
              <a:srgbClr val="FF3399"/>
            </a:solidFill>
          </a:ln>
        </p:spPr>
        <p:txBody>
          <a:bodyPr>
            <a:normAutofit fontScale="92500" lnSpcReduction="20000"/>
          </a:bodyPr>
          <a:lstStyle/>
          <a:p>
            <a:pPr marL="0" indent="0">
              <a:buNone/>
            </a:pPr>
            <a:r>
              <a:rPr lang="en-GB" b="1" dirty="0" err="1" smtClean="0"/>
              <a:t>Blogspot</a:t>
            </a:r>
            <a:r>
              <a:rPr lang="en-GB" b="1" dirty="0" smtClean="0"/>
              <a:t> – About </a:t>
            </a:r>
            <a:r>
              <a:rPr lang="en-GB" b="1" dirty="0" err="1" smtClean="0"/>
              <a:t>Memrise</a:t>
            </a:r>
            <a:r>
              <a:rPr lang="en-GB" b="1" dirty="0" smtClean="0"/>
              <a:t>: </a:t>
            </a:r>
            <a:r>
              <a:rPr lang="en-GB" dirty="0" smtClean="0">
                <a:hlinkClick r:id="rId3"/>
              </a:rPr>
              <a:t>http</a:t>
            </a:r>
            <a:r>
              <a:rPr lang="en-GB" dirty="0">
                <a:hlinkClick r:id="rId3"/>
              </a:rPr>
              <a:t>://</a:t>
            </a:r>
            <a:r>
              <a:rPr lang="en-GB" dirty="0" smtClean="0">
                <a:hlinkClick r:id="rId3"/>
              </a:rPr>
              <a:t>morganmfl.blogspot.co.uk/2014/04/memrise.html</a:t>
            </a:r>
            <a:endParaRPr lang="en-GB" dirty="0" smtClean="0"/>
          </a:p>
          <a:p>
            <a:pPr marL="0" indent="0">
              <a:buNone/>
            </a:pPr>
            <a:endParaRPr lang="en-GB" dirty="0" smtClean="0"/>
          </a:p>
          <a:p>
            <a:pPr marL="0" indent="0">
              <a:buNone/>
            </a:pPr>
            <a:r>
              <a:rPr lang="en-GB" b="1" dirty="0" err="1" smtClean="0"/>
              <a:t>Weebly</a:t>
            </a:r>
            <a:r>
              <a:rPr lang="en-GB" b="1" dirty="0" smtClean="0"/>
              <a:t> – Step-By-Step Guide to </a:t>
            </a:r>
            <a:r>
              <a:rPr lang="en-GB" b="1" dirty="0" err="1" smtClean="0"/>
              <a:t>Memrise</a:t>
            </a:r>
            <a:r>
              <a:rPr lang="en-GB" b="1" dirty="0" smtClean="0"/>
              <a:t>:</a:t>
            </a:r>
            <a:endParaRPr lang="en-GB" b="1" dirty="0"/>
          </a:p>
          <a:p>
            <a:pPr marL="0" indent="0">
              <a:buNone/>
            </a:pPr>
            <a:r>
              <a:rPr lang="en-GB" dirty="0">
                <a:hlinkClick r:id="rId4"/>
              </a:rPr>
              <a:t>http://</a:t>
            </a:r>
            <a:r>
              <a:rPr lang="en-GB" dirty="0" smtClean="0">
                <a:hlinkClick r:id="rId4"/>
              </a:rPr>
              <a:t>morganmfl.weebly.com/mfl-ideas/memrise</a:t>
            </a:r>
            <a:endParaRPr lang="en-GB" dirty="0" smtClean="0"/>
          </a:p>
          <a:p>
            <a:pPr marL="0" indent="0">
              <a:buNone/>
            </a:pPr>
            <a:endParaRPr lang="en-GB" dirty="0" smtClean="0"/>
          </a:p>
          <a:p>
            <a:pPr marL="0" indent="0">
              <a:buNone/>
            </a:pPr>
            <a:r>
              <a:rPr lang="en-GB" b="1" dirty="0" err="1" smtClean="0"/>
              <a:t>Weebly</a:t>
            </a:r>
            <a:r>
              <a:rPr lang="en-GB" b="1" dirty="0" smtClean="0"/>
              <a:t> – </a:t>
            </a:r>
            <a:r>
              <a:rPr lang="en-GB" b="1" dirty="0" err="1" smtClean="0"/>
              <a:t>Memrise</a:t>
            </a:r>
            <a:r>
              <a:rPr lang="en-GB" b="1" dirty="0" smtClean="0"/>
              <a:t> Certificates:</a:t>
            </a:r>
          </a:p>
          <a:p>
            <a:pPr marL="0" indent="0">
              <a:buNone/>
            </a:pPr>
            <a:r>
              <a:rPr lang="en-GB" dirty="0">
                <a:hlinkClick r:id="rId5"/>
              </a:rPr>
              <a:t>http://</a:t>
            </a:r>
            <a:r>
              <a:rPr lang="en-GB" dirty="0" smtClean="0">
                <a:hlinkClick r:id="rId5"/>
              </a:rPr>
              <a:t>morganmfl.weebly.com/mfl-ideas/memrise-certificates</a:t>
            </a:r>
            <a:endParaRPr lang="en-GB" dirty="0" smtClean="0"/>
          </a:p>
          <a:p>
            <a:pPr marL="0" indent="0">
              <a:buNone/>
            </a:pPr>
            <a:endParaRPr lang="en-GB" dirty="0"/>
          </a:p>
        </p:txBody>
      </p:sp>
      <p:sp>
        <p:nvSpPr>
          <p:cNvPr id="4" name="Rectangle 3"/>
          <p:cNvSpPr/>
          <p:nvPr/>
        </p:nvSpPr>
        <p:spPr>
          <a:xfrm>
            <a:off x="-105822" y="-331728"/>
            <a:ext cx="204575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M</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0056" y="143986"/>
            <a:ext cx="60007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20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387797" y="1995269"/>
            <a:ext cx="4040188" cy="63976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Year 10 - When asked what helps them progress:</a:t>
            </a:r>
            <a:endParaRPr lang="en-GB" dirty="0"/>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78955"/>
          <a:stretch/>
        </p:blipFill>
        <p:spPr>
          <a:xfrm rot="5400000">
            <a:off x="1993230" y="1232100"/>
            <a:ext cx="909067" cy="393223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6814"/>
          <a:stretch/>
        </p:blipFill>
        <p:spPr>
          <a:xfrm rot="5400000">
            <a:off x="1974294" y="3277497"/>
            <a:ext cx="946940" cy="396044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9748"/>
          <a:stretch/>
        </p:blipFill>
        <p:spPr>
          <a:xfrm rot="5400000">
            <a:off x="1976746" y="4297276"/>
            <a:ext cx="920723" cy="396746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66313" b="3387"/>
          <a:stretch/>
        </p:blipFill>
        <p:spPr>
          <a:xfrm rot="5400000">
            <a:off x="1909670" y="2243478"/>
            <a:ext cx="1076189" cy="3960440"/>
          </a:xfrm>
          <a:prstGeom prst="rect">
            <a:avLst/>
          </a:prstGeom>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254" t="6450" r="3207" b="9159"/>
          <a:stretch/>
        </p:blipFill>
        <p:spPr bwMode="auto">
          <a:xfrm rot="16200000">
            <a:off x="5749328" y="1954312"/>
            <a:ext cx="2041380" cy="37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16632"/>
            <a:ext cx="60007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05822" y="-331728"/>
            <a:ext cx="204575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M</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15" name="Text Placeholder 8"/>
          <p:cNvSpPr txBox="1">
            <a:spLocks/>
          </p:cNvSpPr>
          <p:nvPr/>
        </p:nvSpPr>
        <p:spPr>
          <a:xfrm>
            <a:off x="5645256" y="2012722"/>
            <a:ext cx="2249524" cy="6397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9pPr>
          </a:lstStyle>
          <a:p>
            <a:r>
              <a:rPr lang="en-GB" dirty="0" smtClean="0"/>
              <a:t>Feedback from a                            Year 11 student:</a:t>
            </a:r>
            <a:endParaRPr lang="en-GB" dirty="0"/>
          </a:p>
        </p:txBody>
      </p:sp>
    </p:spTree>
    <p:extLst>
      <p:ext uri="{BB962C8B-B14F-4D97-AF65-F5344CB8AC3E}">
        <p14:creationId xmlns:p14="http://schemas.microsoft.com/office/powerpoint/2010/main" val="42355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676" y="2854102"/>
            <a:ext cx="8132440" cy="1470025"/>
          </a:xfrm>
        </p:spPr>
        <p:txBody>
          <a:bodyPr>
            <a:noAutofit/>
          </a:bodyPr>
          <a:lstStyle/>
          <a:p>
            <a:r>
              <a:rPr lang="en-GB" sz="9600" b="1" dirty="0"/>
              <a:t>An A-Z </a:t>
            </a:r>
            <a:r>
              <a:rPr lang="en-GB" sz="9600" b="1" dirty="0" smtClean="0"/>
              <a:t>of </a:t>
            </a:r>
            <a:r>
              <a:rPr lang="en-GB" sz="9600" b="1" dirty="0"/>
              <a:t>I</a:t>
            </a:r>
            <a:r>
              <a:rPr lang="en-GB" sz="9600" b="1" dirty="0" smtClean="0"/>
              <a:t>deas </a:t>
            </a:r>
            <a:br>
              <a:rPr lang="en-GB" sz="9600" b="1" dirty="0" smtClean="0"/>
            </a:br>
            <a:r>
              <a:rPr lang="en-GB" sz="5400" dirty="0" smtClean="0"/>
              <a:t>for the Language </a:t>
            </a:r>
            <a:r>
              <a:rPr lang="en-GB" sz="5400" dirty="0"/>
              <a:t>C</a:t>
            </a:r>
            <a:r>
              <a:rPr lang="en-GB" sz="5400" dirty="0" smtClean="0"/>
              <a:t>lassroom</a:t>
            </a:r>
            <a:endParaRPr lang="en-GB" sz="5400" dirty="0"/>
          </a:p>
        </p:txBody>
      </p:sp>
      <p:sp>
        <p:nvSpPr>
          <p:cNvPr id="3" name="Subtitle 2"/>
          <p:cNvSpPr>
            <a:spLocks noGrp="1"/>
          </p:cNvSpPr>
          <p:nvPr>
            <p:ph type="subTitle" idx="1"/>
          </p:nvPr>
        </p:nvSpPr>
        <p:spPr>
          <a:xfrm>
            <a:off x="1366496" y="5105400"/>
            <a:ext cx="6400800" cy="1752600"/>
          </a:xfrm>
        </p:spPr>
        <p:txBody>
          <a:bodyPr/>
          <a:lstStyle/>
          <a:p>
            <a:endParaRPr lang="en-GB" b="1" dirty="0" smtClean="0">
              <a:solidFill>
                <a:schemeClr val="tx1"/>
              </a:solidFill>
            </a:endParaRPr>
          </a:p>
          <a:p>
            <a:r>
              <a:rPr lang="en-GB" sz="2800" b="1" dirty="0" smtClean="0">
                <a:solidFill>
                  <a:schemeClr val="tx1"/>
                </a:solidFill>
              </a:rPr>
              <a:t>Dannielle Warren</a:t>
            </a:r>
          </a:p>
          <a:p>
            <a:r>
              <a:rPr lang="en-GB" sz="2800" dirty="0" smtClean="0">
                <a:solidFill>
                  <a:schemeClr val="tx1"/>
                </a:solidFill>
              </a:rPr>
              <a:t>Wednesday 20</a:t>
            </a:r>
            <a:r>
              <a:rPr lang="en-GB" sz="2800" baseline="30000" dirty="0" smtClean="0">
                <a:solidFill>
                  <a:schemeClr val="tx1"/>
                </a:solidFill>
              </a:rPr>
              <a:t>th</a:t>
            </a:r>
            <a:r>
              <a:rPr lang="en-GB" sz="2800" dirty="0" smtClean="0">
                <a:solidFill>
                  <a:schemeClr val="tx1"/>
                </a:solidFill>
              </a:rPr>
              <a:t> September 2017</a:t>
            </a:r>
            <a:endParaRPr lang="en-GB"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32656"/>
            <a:ext cx="2913769" cy="1086934"/>
          </a:xfrm>
          <a:prstGeom prst="rect">
            <a:avLst/>
          </a:prstGeom>
        </p:spPr>
      </p:pic>
      <p:sp>
        <p:nvSpPr>
          <p:cNvPr id="5" name="Half Frame 4"/>
          <p:cNvSpPr/>
          <p:nvPr/>
        </p:nvSpPr>
        <p:spPr>
          <a:xfrm rot="16200000">
            <a:off x="85675" y="5242295"/>
            <a:ext cx="1475084" cy="1448894"/>
          </a:xfrm>
          <a:prstGeom prst="halfFrame">
            <a:avLst>
              <a:gd name="adj1" fmla="val 12775"/>
              <a:gd name="adj2" fmla="val 9839"/>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Half Frame 5"/>
          <p:cNvSpPr/>
          <p:nvPr/>
        </p:nvSpPr>
        <p:spPr>
          <a:xfrm rot="10800000">
            <a:off x="7591987" y="5251030"/>
            <a:ext cx="1475084" cy="1448894"/>
          </a:xfrm>
          <a:prstGeom prst="halfFrame">
            <a:avLst>
              <a:gd name="adj1" fmla="val 12775"/>
              <a:gd name="adj2" fmla="val 9839"/>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Half Frame 6"/>
          <p:cNvSpPr/>
          <p:nvPr/>
        </p:nvSpPr>
        <p:spPr>
          <a:xfrm rot="5400000">
            <a:off x="7573032" y="119612"/>
            <a:ext cx="1475084" cy="1448894"/>
          </a:xfrm>
          <a:prstGeom prst="halfFrame">
            <a:avLst>
              <a:gd name="adj1" fmla="val 12775"/>
              <a:gd name="adj2" fmla="val 9839"/>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0" y="2060848"/>
            <a:ext cx="8936252"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928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7544" y="2132856"/>
            <a:ext cx="3931920" cy="63976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Positive email home for a Year 8 student:</a:t>
            </a:r>
            <a:endParaRPr lang="en-GB" dirty="0"/>
          </a:p>
        </p:txBody>
      </p:sp>
      <p:sp>
        <p:nvSpPr>
          <p:cNvPr id="3" name="Content Placeholder 2"/>
          <p:cNvSpPr>
            <a:spLocks noGrp="1"/>
          </p:cNvSpPr>
          <p:nvPr>
            <p:ph sz="half" idx="2"/>
          </p:nvPr>
        </p:nvSpPr>
        <p:spPr>
          <a:xfrm>
            <a:off x="251520" y="3212976"/>
            <a:ext cx="4320480" cy="3528392"/>
          </a:xfrm>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b="1" u="sng" dirty="0" smtClean="0">
                <a:solidFill>
                  <a:schemeClr val="tx1"/>
                </a:solidFill>
              </a:rPr>
              <a:t>‘I </a:t>
            </a:r>
            <a:r>
              <a:rPr lang="en-GB" b="1" u="sng" dirty="0">
                <a:solidFill>
                  <a:schemeClr val="tx1"/>
                </a:solidFill>
              </a:rPr>
              <a:t>am amazed by how much time and effort she has put in to working through the courses on </a:t>
            </a:r>
            <a:r>
              <a:rPr lang="en-GB" b="1" u="sng" dirty="0" err="1">
                <a:solidFill>
                  <a:schemeClr val="tx1"/>
                </a:solidFill>
              </a:rPr>
              <a:t>Memrise</a:t>
            </a:r>
            <a:r>
              <a:rPr lang="en-GB" b="1" u="sng" dirty="0">
                <a:solidFill>
                  <a:schemeClr val="tx1"/>
                </a:solidFill>
              </a:rPr>
              <a:t> (including starting a GCSE course - amazing!) </a:t>
            </a:r>
            <a:r>
              <a:rPr lang="en-GB" b="1" u="sng" dirty="0"/>
              <a:t>Well </a:t>
            </a:r>
            <a:r>
              <a:rPr lang="en-GB" b="1" u="sng" dirty="0" smtClean="0"/>
              <a:t>done and </a:t>
            </a:r>
            <a:r>
              <a:rPr lang="en-GB" b="1" u="sng" dirty="0"/>
              <a:t>keep up the hard </a:t>
            </a:r>
            <a:r>
              <a:rPr lang="en-GB" b="1" u="sng" dirty="0" smtClean="0"/>
              <a:t>work!’</a:t>
            </a:r>
            <a:endParaRPr lang="en-GB" b="1" u="sng" dirty="0"/>
          </a:p>
          <a:p>
            <a:pPr marL="0" indent="0">
              <a:buNone/>
            </a:pPr>
            <a:r>
              <a:rPr lang="en-GB" b="1" u="sng" dirty="0"/>
              <a:t/>
            </a:r>
            <a:br>
              <a:rPr lang="en-GB" b="1" u="sng" dirty="0"/>
            </a:br>
            <a:endParaRPr lang="en-GB" b="1" u="sng" dirty="0"/>
          </a:p>
        </p:txBody>
      </p:sp>
      <p:sp>
        <p:nvSpPr>
          <p:cNvPr id="6" name="Text Placeholder 5"/>
          <p:cNvSpPr>
            <a:spLocks noGrp="1"/>
          </p:cNvSpPr>
          <p:nvPr>
            <p:ph type="body" sz="quarter" idx="3"/>
          </p:nvPr>
        </p:nvSpPr>
        <p:spPr>
          <a:xfrm>
            <a:off x="4644009" y="2132856"/>
            <a:ext cx="2376264" cy="504056"/>
          </a:xfrm>
        </p:spPr>
        <p:style>
          <a:lnRef idx="2">
            <a:schemeClr val="dk1"/>
          </a:lnRef>
          <a:fillRef idx="1">
            <a:schemeClr val="lt1"/>
          </a:fillRef>
          <a:effectRef idx="0">
            <a:schemeClr val="dk1"/>
          </a:effectRef>
          <a:fontRef idx="minor">
            <a:schemeClr val="dk1"/>
          </a:fontRef>
        </p:style>
        <p:txBody>
          <a:bodyPr>
            <a:normAutofit fontScale="92500"/>
          </a:bodyPr>
          <a:lstStyle/>
          <a:p>
            <a:r>
              <a:rPr lang="en-GB" dirty="0" smtClean="0"/>
              <a:t>Parent’s response:</a:t>
            </a:r>
            <a:endParaRPr lang="en-GB" dirty="0"/>
          </a:p>
        </p:txBody>
      </p:sp>
      <p:sp>
        <p:nvSpPr>
          <p:cNvPr id="7" name="Content Placeholder 6"/>
          <p:cNvSpPr>
            <a:spLocks noGrp="1"/>
          </p:cNvSpPr>
          <p:nvPr>
            <p:ph sz="quarter" idx="4"/>
          </p:nvPr>
        </p:nvSpPr>
        <p:spPr>
          <a:xfrm>
            <a:off x="4644008" y="3140968"/>
            <a:ext cx="4041775" cy="3270349"/>
          </a:xfrm>
        </p:spPr>
        <p:txBody>
          <a:bodyPr>
            <a:noAutofit/>
          </a:bodyPr>
          <a:lstStyle/>
          <a:p>
            <a:pPr marL="0" indent="0">
              <a:buNone/>
            </a:pPr>
            <a:r>
              <a:rPr lang="en-GB" b="1" u="sng" dirty="0" smtClean="0"/>
              <a:t>‘Thank </a:t>
            </a:r>
            <a:r>
              <a:rPr lang="en-GB" b="1" u="sng" dirty="0"/>
              <a:t>you so much for your message, it i</a:t>
            </a:r>
            <a:r>
              <a:rPr lang="en-GB" b="1" u="sng" dirty="0" smtClean="0"/>
              <a:t>s </a:t>
            </a:r>
            <a:r>
              <a:rPr lang="en-GB" b="1" u="sng" dirty="0"/>
              <a:t>so good to hear that all her hard work is recognised</a:t>
            </a:r>
            <a:r>
              <a:rPr lang="en-GB" b="1" u="sng" dirty="0" smtClean="0"/>
              <a:t>.***** is </a:t>
            </a:r>
            <a:r>
              <a:rPr lang="en-GB" b="1" u="sng" dirty="0"/>
              <a:t>certainly enjoying her Spanish and the </a:t>
            </a:r>
            <a:r>
              <a:rPr lang="en-GB" b="1" u="sng" dirty="0" err="1"/>
              <a:t>Memrise</a:t>
            </a:r>
            <a:r>
              <a:rPr lang="en-GB" b="1" u="sng" dirty="0"/>
              <a:t>, I think she is spurred on to try and beat one of her classmates too</a:t>
            </a:r>
            <a:r>
              <a:rPr lang="en-GB" b="1" u="sng" dirty="0" smtClean="0"/>
              <a:t>!’</a:t>
            </a:r>
            <a:endParaRPr lang="en-GB" b="1" u="sng" dirty="0"/>
          </a:p>
        </p:txBody>
      </p:sp>
      <p:sp>
        <p:nvSpPr>
          <p:cNvPr id="8" name="Rectangle 7"/>
          <p:cNvSpPr/>
          <p:nvPr/>
        </p:nvSpPr>
        <p:spPr>
          <a:xfrm>
            <a:off x="-105822" y="-331728"/>
            <a:ext cx="204575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M</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6632"/>
            <a:ext cx="60007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03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407" y="-331728"/>
            <a:ext cx="1587294"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N</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507" y="116632"/>
            <a:ext cx="634365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757" y="1124744"/>
            <a:ext cx="6629400" cy="97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978" t="-863" r="13739" b="863"/>
          <a:stretch/>
        </p:blipFill>
        <p:spPr>
          <a:xfrm>
            <a:off x="1835696" y="2104310"/>
            <a:ext cx="5787820" cy="4440367"/>
          </a:xfrm>
          <a:prstGeom prst="rect">
            <a:avLst/>
          </a:prstGeom>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973" y="-331728"/>
            <a:ext cx="1624163" cy="2646878"/>
          </a:xfrm>
          <a:prstGeom prst="rect">
            <a:avLst/>
          </a:prstGeom>
          <a:noFill/>
        </p:spPr>
        <p:txBody>
          <a:bodyPr wrap="none" lIns="91440" tIns="45720" rIns="91440" bIns="45720">
            <a:spAutoFit/>
          </a:bodyPr>
          <a:lstStyle/>
          <a:p>
            <a:pPr algn="ctr"/>
            <a:r>
              <a:rPr lang="en-US" sz="16600" b="1" cap="none" spc="0"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O</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5" name="Content Placeholder 3"/>
          <p:cNvSpPr txBox="1">
            <a:spLocks/>
          </p:cNvSpPr>
          <p:nvPr/>
        </p:nvSpPr>
        <p:spPr>
          <a:xfrm>
            <a:off x="467544" y="1916832"/>
            <a:ext cx="447484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Write lists of words on the board in the target language. Students have to decide which is the odd one out from each set and why.</a:t>
            </a:r>
            <a:endParaRPr lang="en-GB" dirty="0"/>
          </a:p>
        </p:txBody>
      </p:sp>
      <p:pic>
        <p:nvPicPr>
          <p:cNvPr id="6" name="Picture 2" descr="http://liz-green.com/wp-content/uploads/2010/12/Odd_One_Out_Gaff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708" y="5015934"/>
            <a:ext cx="1522512" cy="1648017"/>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10648"/>
            <a:ext cx="6876256"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290" r="12624"/>
          <a:stretch/>
        </p:blipFill>
        <p:spPr bwMode="auto">
          <a:xfrm>
            <a:off x="4689881" y="2492896"/>
            <a:ext cx="4265748" cy="359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7848872" cy="4353347"/>
          </a:xfrm>
          <a:solidFill>
            <a:srgbClr val="FFCCCC"/>
          </a:solidFill>
          <a:ln>
            <a:solidFill>
              <a:srgbClr val="FF3399"/>
            </a:solidFill>
          </a:ln>
        </p:spPr>
        <p:txBody>
          <a:bodyPr>
            <a:normAutofit fontScale="92500"/>
          </a:bodyPr>
          <a:lstStyle/>
          <a:p>
            <a:pPr>
              <a:buClr>
                <a:srgbClr val="FF0066"/>
              </a:buClr>
              <a:buFont typeface="Wingdings" panose="05000000000000000000" pitchFamily="2" charset="2"/>
              <a:buChar char="q"/>
            </a:pPr>
            <a:r>
              <a:rPr lang="en-GB" dirty="0" smtClean="0"/>
              <a:t>Create tutorials and share with pupils via VLE</a:t>
            </a:r>
          </a:p>
          <a:p>
            <a:pPr>
              <a:buClr>
                <a:srgbClr val="FF0066"/>
              </a:buClr>
              <a:buFont typeface="Wingdings" panose="05000000000000000000" pitchFamily="2" charset="2"/>
              <a:buChar char="q"/>
            </a:pPr>
            <a:r>
              <a:rPr lang="en-GB" dirty="0" smtClean="0"/>
              <a:t>Could be used for Flip Learning -&gt; students learn independently at home then practise this in lesson with teacher guidance</a:t>
            </a:r>
          </a:p>
          <a:p>
            <a:pPr>
              <a:buClr>
                <a:srgbClr val="FF0066"/>
              </a:buClr>
              <a:buFont typeface="Wingdings" panose="05000000000000000000" pitchFamily="2" charset="2"/>
              <a:buChar char="q"/>
            </a:pPr>
            <a:r>
              <a:rPr lang="en-GB" dirty="0" smtClean="0"/>
              <a:t>Pupils could create their own</a:t>
            </a:r>
          </a:p>
          <a:p>
            <a:pPr marL="0" indent="0">
              <a:buClr>
                <a:srgbClr val="FF0066"/>
              </a:buClr>
              <a:buNone/>
            </a:pPr>
            <a:endParaRPr lang="en-GB" dirty="0" smtClean="0"/>
          </a:p>
          <a:p>
            <a:pPr marL="0" indent="0">
              <a:buClr>
                <a:srgbClr val="FF0066"/>
              </a:buClr>
              <a:buNone/>
            </a:pPr>
            <a:endParaRPr lang="en-GB" dirty="0"/>
          </a:p>
          <a:p>
            <a:pPr marL="0" indent="0">
              <a:buClr>
                <a:srgbClr val="FF0066"/>
              </a:buClr>
              <a:buNone/>
            </a:pPr>
            <a:r>
              <a:rPr lang="en-GB" dirty="0">
                <a:hlinkClick r:id="rId3"/>
              </a:rPr>
              <a:t>https://</a:t>
            </a:r>
            <a:r>
              <a:rPr lang="en-GB" dirty="0" smtClean="0">
                <a:hlinkClick r:id="rId3"/>
              </a:rPr>
              <a:t>www.powtoon.com</a:t>
            </a:r>
            <a:endParaRPr lang="en-GB" dirty="0" smtClean="0"/>
          </a:p>
          <a:p>
            <a:pPr marL="0" indent="0">
              <a:buClr>
                <a:srgbClr val="FF0066"/>
              </a:buClr>
              <a:buNone/>
            </a:pPr>
            <a:endParaRPr lang="en-GB" dirty="0" smtClean="0"/>
          </a:p>
        </p:txBody>
      </p:sp>
      <p:sp>
        <p:nvSpPr>
          <p:cNvPr id="4" name="Rectangle 3"/>
          <p:cNvSpPr/>
          <p:nvPr/>
        </p:nvSpPr>
        <p:spPr>
          <a:xfrm>
            <a:off x="258059" y="-331728"/>
            <a:ext cx="1317990"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P</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4098" name="Picture 2" descr="Image result for pow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725144"/>
            <a:ext cx="3078882" cy="151884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29698"/>
            <a:ext cx="60483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553" y="-331728"/>
            <a:ext cx="1645002"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Q</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4" y="224949"/>
            <a:ext cx="6372225" cy="89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8" y="1124745"/>
            <a:ext cx="3752850"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323527" y="2150309"/>
            <a:ext cx="8664624" cy="4297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3399"/>
              </a:buClr>
              <a:buFont typeface="Wingdings" panose="05000000000000000000" pitchFamily="2" charset="2"/>
              <a:buChar char="q"/>
            </a:pPr>
            <a:r>
              <a:rPr lang="en-GB" sz="2800" dirty="0" smtClean="0"/>
              <a:t>Everyone has a piece of paper with a sentence and the translation underneath. </a:t>
            </a:r>
          </a:p>
          <a:p>
            <a:pPr>
              <a:buClr>
                <a:srgbClr val="FF3399"/>
              </a:buClr>
              <a:buFont typeface="Wingdings" panose="05000000000000000000" pitchFamily="2" charset="2"/>
              <a:buChar char="q"/>
            </a:pPr>
            <a:r>
              <a:rPr lang="en-GB" sz="2800" dirty="0" smtClean="0"/>
              <a:t>Walk around the room reading your sentence to other people. The other person translates. You then do the same with their card. If both people translate each others’ cards correctly you can swap. </a:t>
            </a:r>
          </a:p>
          <a:p>
            <a:pPr>
              <a:buClr>
                <a:srgbClr val="FF3399"/>
              </a:buClr>
              <a:buFont typeface="Wingdings" panose="05000000000000000000" pitchFamily="2" charset="2"/>
              <a:buChar char="q"/>
            </a:pPr>
            <a:r>
              <a:rPr lang="en-GB" sz="2800" dirty="0" smtClean="0"/>
              <a:t>Count the amount of times you have exchanged papers. Can you get more than 10?</a:t>
            </a:r>
            <a:endParaRPr lang="en-GB" sz="2800" dirty="0"/>
          </a:p>
        </p:txBody>
      </p:sp>
      <p:pic>
        <p:nvPicPr>
          <p:cNvPr id="9" name="Picture 6" descr="http://simonhaughton.typepad.com/.a/6a0120a530561e970b016760b2ac2f970b-32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383142"/>
            <a:ext cx="2759967" cy="147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198" y="-331728"/>
            <a:ext cx="138371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R</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98" y="1854201"/>
            <a:ext cx="4994874" cy="243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916831"/>
            <a:ext cx="3478807" cy="482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99" y="4293097"/>
            <a:ext cx="4994873" cy="244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448" y="153511"/>
            <a:ext cx="60293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8537" y="2060848"/>
            <a:ext cx="3118399" cy="4525963"/>
          </a:xfrm>
          <a:ln>
            <a:solidFill>
              <a:srgbClr val="FF0066"/>
            </a:solidFill>
          </a:ln>
        </p:spPr>
        <p:txBody>
          <a:bodyPr>
            <a:normAutofit fontScale="85000" lnSpcReduction="20000"/>
          </a:bodyPr>
          <a:lstStyle/>
          <a:p>
            <a:pPr>
              <a:buClr>
                <a:srgbClr val="FF0066"/>
              </a:buClr>
              <a:buFont typeface="Wingdings" panose="05000000000000000000" pitchFamily="2" charset="2"/>
              <a:buChar char="q"/>
            </a:pPr>
            <a:r>
              <a:rPr lang="en-GB" sz="3800" b="1" dirty="0" smtClean="0"/>
              <a:t>Twitter</a:t>
            </a:r>
            <a:endParaRPr lang="en-GB" sz="3800" b="1" dirty="0"/>
          </a:p>
          <a:p>
            <a:pPr marL="0" indent="0">
              <a:buNone/>
            </a:pPr>
            <a:r>
              <a:rPr lang="en-GB" dirty="0"/>
              <a:t>@</a:t>
            </a:r>
            <a:r>
              <a:rPr lang="en-GB" dirty="0" err="1"/>
              <a:t>joedale</a:t>
            </a:r>
            <a:r>
              <a:rPr lang="en-GB" dirty="0"/>
              <a:t> #</a:t>
            </a:r>
            <a:r>
              <a:rPr lang="en-GB" dirty="0" err="1"/>
              <a:t>mfltwitterati</a:t>
            </a:r>
            <a:endParaRPr lang="en-GB" dirty="0"/>
          </a:p>
          <a:p>
            <a:pPr marL="0" indent="0">
              <a:buNone/>
            </a:pPr>
            <a:endParaRPr lang="en-GB" dirty="0"/>
          </a:p>
          <a:p>
            <a:pPr marL="0" indent="0">
              <a:buNone/>
            </a:pPr>
            <a:r>
              <a:rPr lang="en-GB" dirty="0"/>
              <a:t>@</a:t>
            </a:r>
            <a:r>
              <a:rPr lang="en-GB" dirty="0" err="1"/>
              <a:t>nowMrsBeattie</a:t>
            </a:r>
            <a:r>
              <a:rPr lang="en-GB" dirty="0"/>
              <a:t> </a:t>
            </a:r>
          </a:p>
          <a:p>
            <a:pPr marL="0" indent="0">
              <a:buNone/>
            </a:pPr>
            <a:r>
              <a:rPr lang="en-GB" dirty="0"/>
              <a:t>@</a:t>
            </a:r>
            <a:r>
              <a:rPr lang="en-GB" dirty="0" err="1"/>
              <a:t>MissMeyMFL</a:t>
            </a:r>
            <a:endParaRPr lang="en-GB" dirty="0"/>
          </a:p>
          <a:p>
            <a:pPr marL="0" indent="0">
              <a:buNone/>
            </a:pPr>
            <a:r>
              <a:rPr lang="en-GB" dirty="0"/>
              <a:t>@</a:t>
            </a:r>
            <a:r>
              <a:rPr lang="en-GB" dirty="0" err="1"/>
              <a:t>mrsscottmfl</a:t>
            </a:r>
            <a:endParaRPr lang="en-GB" dirty="0"/>
          </a:p>
          <a:p>
            <a:pPr marL="0" indent="0">
              <a:buNone/>
            </a:pPr>
            <a:r>
              <a:rPr lang="en-GB" dirty="0"/>
              <a:t>@</a:t>
            </a:r>
            <a:r>
              <a:rPr lang="en-GB" dirty="0" err="1"/>
              <a:t>reebekwylie</a:t>
            </a:r>
            <a:endParaRPr lang="en-GB" dirty="0"/>
          </a:p>
          <a:p>
            <a:pPr marL="0" indent="0">
              <a:buNone/>
            </a:pPr>
            <a:r>
              <a:rPr lang="en-GB" dirty="0"/>
              <a:t>@spsmith45</a:t>
            </a:r>
          </a:p>
          <a:p>
            <a:pPr marL="0" indent="0">
              <a:buNone/>
            </a:pPr>
            <a:r>
              <a:rPr lang="en-GB" dirty="0"/>
              <a:t>@</a:t>
            </a:r>
            <a:r>
              <a:rPr lang="en-GB" dirty="0" err="1"/>
              <a:t>JessicaLundx</a:t>
            </a:r>
            <a:endParaRPr lang="en-GB" dirty="0"/>
          </a:p>
          <a:p>
            <a:pPr marL="0" indent="0">
              <a:buNone/>
            </a:pPr>
            <a:r>
              <a:rPr lang="en-GB" dirty="0"/>
              <a:t>@_</a:t>
            </a:r>
            <a:r>
              <a:rPr lang="en-GB" dirty="0" err="1"/>
              <a:t>Hannah_Edwards</a:t>
            </a:r>
            <a:endParaRPr lang="en-GB" dirty="0"/>
          </a:p>
          <a:p>
            <a:pPr marL="0" indent="0">
              <a:buNone/>
            </a:pPr>
            <a:endParaRPr lang="en-GB" dirty="0"/>
          </a:p>
        </p:txBody>
      </p:sp>
      <p:sp>
        <p:nvSpPr>
          <p:cNvPr id="4" name="Rectangle 3"/>
          <p:cNvSpPr/>
          <p:nvPr/>
        </p:nvSpPr>
        <p:spPr>
          <a:xfrm>
            <a:off x="321378" y="-331728"/>
            <a:ext cx="119135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S</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5" name="Content Placeholder 2"/>
          <p:cNvSpPr txBox="1">
            <a:spLocks/>
          </p:cNvSpPr>
          <p:nvPr/>
        </p:nvSpPr>
        <p:spPr>
          <a:xfrm>
            <a:off x="6024520" y="2060848"/>
            <a:ext cx="2915816" cy="4525963"/>
          </a:xfrm>
          <a:prstGeom prst="rect">
            <a:avLst/>
          </a:prstGeom>
          <a:ln>
            <a:solidFill>
              <a:srgbClr val="FF0066"/>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66"/>
              </a:buClr>
              <a:buFont typeface="Wingdings" panose="05000000000000000000" pitchFamily="2" charset="2"/>
              <a:buChar char="q"/>
            </a:pPr>
            <a:r>
              <a:rPr lang="en-GB" b="1" dirty="0" smtClean="0"/>
              <a:t>Facebook</a:t>
            </a:r>
          </a:p>
          <a:p>
            <a:pPr>
              <a:buFont typeface="Wingdings" panose="05000000000000000000" pitchFamily="2" charset="2"/>
              <a:buChar char="Ø"/>
            </a:pPr>
            <a:r>
              <a:rPr lang="en-GB" sz="2400" dirty="0"/>
              <a:t>Global Innovative Language </a:t>
            </a:r>
            <a:r>
              <a:rPr lang="en-GB" sz="2400" dirty="0" smtClean="0"/>
              <a:t>Teachers</a:t>
            </a:r>
            <a:endParaRPr lang="en-GB" sz="2400" dirty="0" smtClean="0"/>
          </a:p>
          <a:p>
            <a:pPr>
              <a:buFont typeface="Wingdings" panose="05000000000000000000" pitchFamily="2" charset="2"/>
              <a:buChar char="Ø"/>
            </a:pPr>
            <a:r>
              <a:rPr lang="en-GB" sz="2400" dirty="0" smtClean="0"/>
              <a:t>MFL </a:t>
            </a:r>
            <a:r>
              <a:rPr lang="en-GB" sz="2400" dirty="0" smtClean="0"/>
              <a:t>Teachers’ Lounge</a:t>
            </a:r>
          </a:p>
          <a:p>
            <a:pPr>
              <a:buFont typeface="Wingdings" panose="05000000000000000000" pitchFamily="2" charset="2"/>
              <a:buChar char="Ø"/>
            </a:pPr>
            <a:r>
              <a:rPr lang="en-GB" sz="2400" dirty="0" smtClean="0"/>
              <a:t>MFL </a:t>
            </a:r>
            <a:r>
              <a:rPr lang="en-GB" sz="2400" dirty="0" smtClean="0"/>
              <a:t>Resources and Ideas</a:t>
            </a:r>
          </a:p>
          <a:p>
            <a:pPr>
              <a:buFont typeface="Wingdings" panose="05000000000000000000" pitchFamily="2" charset="2"/>
              <a:buChar char="Ø"/>
            </a:pPr>
            <a:r>
              <a:rPr lang="en-GB" sz="2400" dirty="0" smtClean="0"/>
              <a:t>Secondary MFL Matters</a:t>
            </a:r>
          </a:p>
          <a:p>
            <a:pPr>
              <a:buFont typeface="Wingdings" panose="05000000000000000000" pitchFamily="2" charset="2"/>
              <a:buChar char="Ø"/>
            </a:pPr>
            <a:r>
              <a:rPr lang="en-GB" sz="2400" dirty="0" smtClean="0"/>
              <a:t>MFL Fun</a:t>
            </a:r>
            <a:endParaRPr lang="en-GB" sz="2400" dirty="0"/>
          </a:p>
        </p:txBody>
      </p:sp>
      <p:pic>
        <p:nvPicPr>
          <p:cNvPr id="1026" name="Picture 2" descr="Image result for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943758"/>
            <a:ext cx="1002759" cy="564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1984727"/>
            <a:ext cx="2295056" cy="4678204"/>
          </a:xfrm>
          <a:prstGeom prst="rect">
            <a:avLst/>
          </a:prstGeom>
          <a:solidFill>
            <a:srgbClr val="FFCCCC"/>
          </a:solidFill>
          <a:ln>
            <a:solidFill>
              <a:srgbClr val="FF0066"/>
            </a:solidFill>
          </a:ln>
        </p:spPr>
        <p:txBody>
          <a:bodyPr wrap="square" rtlCol="0">
            <a:spAutoFit/>
          </a:bodyPr>
          <a:lstStyle/>
          <a:p>
            <a:r>
              <a:rPr lang="en-GB" sz="2800" b="1" dirty="0" smtClean="0"/>
              <a:t>Tips!</a:t>
            </a:r>
          </a:p>
          <a:p>
            <a:pPr marL="285750" indent="-285750">
              <a:buFont typeface="Wingdings" panose="05000000000000000000" pitchFamily="2" charset="2"/>
              <a:buChar char="q"/>
            </a:pPr>
            <a:r>
              <a:rPr lang="en-GB" dirty="0" smtClean="0"/>
              <a:t>Make sure your personal accounts and teacher accounts are separate.</a:t>
            </a:r>
          </a:p>
          <a:p>
            <a:pPr marL="285750" indent="-285750">
              <a:buFont typeface="Wingdings" panose="05000000000000000000" pitchFamily="2" charset="2"/>
              <a:buChar char="q"/>
            </a:pPr>
            <a:r>
              <a:rPr lang="en-GB" dirty="0" smtClean="0"/>
              <a:t>Keep personal accounts private.</a:t>
            </a:r>
          </a:p>
          <a:p>
            <a:pPr marL="285750" indent="-285750">
              <a:buFont typeface="Wingdings" panose="05000000000000000000" pitchFamily="2" charset="2"/>
              <a:buChar char="q"/>
            </a:pPr>
            <a:r>
              <a:rPr lang="en-GB" dirty="0" smtClean="0"/>
              <a:t>Be aware of using work related social media too much – don’t forget to switch off and have time away from work – it can become addictive!</a:t>
            </a:r>
            <a:endParaRPr lang="en-GB"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10661"/>
            <a:ext cx="6930628"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333" y="-331728"/>
            <a:ext cx="1239442"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T</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984726"/>
            <a:ext cx="6381750" cy="475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9512" y="2239387"/>
            <a:ext cx="2295056" cy="4247317"/>
          </a:xfrm>
          <a:prstGeom prst="rect">
            <a:avLst/>
          </a:prstGeom>
          <a:solidFill>
            <a:srgbClr val="FFCCCC"/>
          </a:solidFill>
          <a:ln>
            <a:solidFill>
              <a:srgbClr val="FF0066"/>
            </a:solidFill>
          </a:ln>
        </p:spPr>
        <p:txBody>
          <a:bodyPr wrap="square" rtlCol="0">
            <a:spAutoFit/>
          </a:bodyPr>
          <a:lstStyle/>
          <a:p>
            <a:pPr marL="285750" indent="-285750">
              <a:buFont typeface="Wingdings" panose="05000000000000000000" pitchFamily="2" charset="2"/>
              <a:buChar char="q"/>
            </a:pPr>
            <a:r>
              <a:rPr lang="en-GB" dirty="0" smtClean="0"/>
              <a:t>Students take it in turns to guess the correct option for each</a:t>
            </a:r>
          </a:p>
          <a:p>
            <a:pPr marL="285750" indent="-285750">
              <a:buFont typeface="Wingdings" panose="05000000000000000000" pitchFamily="2" charset="2"/>
              <a:buChar char="q"/>
            </a:pPr>
            <a:r>
              <a:rPr lang="en-GB" dirty="0" smtClean="0"/>
              <a:t>If they get it wrong someone else reads from the beginning</a:t>
            </a:r>
          </a:p>
          <a:p>
            <a:pPr marL="285750" indent="-285750">
              <a:buFont typeface="Wingdings" panose="05000000000000000000" pitchFamily="2" charset="2"/>
              <a:buChar char="q"/>
            </a:pPr>
            <a:r>
              <a:rPr lang="en-GB" dirty="0" smtClean="0"/>
              <a:t>Winner is the one who gets to the end with all correct answers</a:t>
            </a:r>
          </a:p>
          <a:p>
            <a:pPr marL="285750" indent="-285750">
              <a:buFont typeface="Wingdings" panose="05000000000000000000" pitchFamily="2" charset="2"/>
              <a:buChar char="q"/>
            </a:pPr>
            <a:r>
              <a:rPr lang="en-GB" dirty="0" smtClean="0"/>
              <a:t>Can be done in small groups or as a class</a:t>
            </a:r>
            <a:endParaRPr lang="en-GB"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075" y="120173"/>
            <a:ext cx="68484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19" y="1844824"/>
            <a:ext cx="8834669" cy="5013176"/>
          </a:xfrm>
        </p:spPr>
        <p:txBody>
          <a:bodyPr>
            <a:normAutofit fontScale="70000" lnSpcReduction="20000"/>
          </a:bodyPr>
          <a:lstStyle/>
          <a:p>
            <a:pPr marL="0" indent="0">
              <a:buNone/>
            </a:pPr>
            <a:r>
              <a:rPr lang="en-GB" b="1" dirty="0" err="1" smtClean="0"/>
              <a:t>Ashcombe</a:t>
            </a:r>
            <a:r>
              <a:rPr lang="en-GB" b="1" dirty="0" smtClean="0"/>
              <a:t> </a:t>
            </a:r>
            <a:r>
              <a:rPr lang="en-GB" b="1" dirty="0"/>
              <a:t>School: </a:t>
            </a:r>
            <a:r>
              <a:rPr lang="en-GB" dirty="0" smtClean="0">
                <a:hlinkClick r:id="rId3"/>
              </a:rPr>
              <a:t>http</a:t>
            </a:r>
            <a:r>
              <a:rPr lang="en-GB" dirty="0">
                <a:hlinkClick r:id="rId3"/>
              </a:rPr>
              <a:t>://</a:t>
            </a:r>
            <a:r>
              <a:rPr lang="en-GB" dirty="0" smtClean="0">
                <a:hlinkClick r:id="rId3"/>
              </a:rPr>
              <a:t>www.ashcombe.surrey.sch.uk/legacy/Curriculum/modlang/</a:t>
            </a:r>
          </a:p>
          <a:p>
            <a:pPr marL="0" indent="0">
              <a:buNone/>
            </a:pPr>
            <a:r>
              <a:rPr lang="en-GB" dirty="0" smtClean="0">
                <a:hlinkClick r:id="rId3"/>
              </a:rPr>
              <a:t>index_teaching.htm</a:t>
            </a:r>
            <a:endParaRPr lang="en-GB" dirty="0" smtClean="0"/>
          </a:p>
          <a:p>
            <a:pPr marL="0" indent="0">
              <a:buNone/>
            </a:pPr>
            <a:r>
              <a:rPr lang="en-GB" b="1" dirty="0" err="1" smtClean="0"/>
              <a:t>Menti</a:t>
            </a:r>
            <a:r>
              <a:rPr lang="en-GB" b="1" dirty="0" smtClean="0"/>
              <a:t>:</a:t>
            </a:r>
            <a:endParaRPr lang="en-GB" b="1" dirty="0" smtClean="0">
              <a:hlinkClick r:id="rId4"/>
            </a:endParaRPr>
          </a:p>
          <a:p>
            <a:pPr marL="0" indent="0">
              <a:buNone/>
            </a:pPr>
            <a:r>
              <a:rPr lang="en-GB" dirty="0" smtClean="0">
                <a:hlinkClick r:id="rId4"/>
              </a:rPr>
              <a:t>https</a:t>
            </a:r>
            <a:r>
              <a:rPr lang="en-GB" dirty="0">
                <a:hlinkClick r:id="rId4"/>
              </a:rPr>
              <a:t>://www.menti.com</a:t>
            </a:r>
            <a:r>
              <a:rPr lang="en-GB" dirty="0" smtClean="0">
                <a:hlinkClick r:id="rId4"/>
              </a:rPr>
              <a:t>/</a:t>
            </a:r>
            <a:endParaRPr lang="en-GB" dirty="0" smtClean="0"/>
          </a:p>
          <a:p>
            <a:pPr marL="0" indent="0">
              <a:buNone/>
            </a:pPr>
            <a:r>
              <a:rPr lang="en-GB" b="1" dirty="0" smtClean="0"/>
              <a:t>QR Code Generator:</a:t>
            </a:r>
          </a:p>
          <a:p>
            <a:pPr marL="0" indent="0">
              <a:buNone/>
            </a:pPr>
            <a:r>
              <a:rPr lang="en-GB" dirty="0">
                <a:hlinkClick r:id="rId5"/>
              </a:rPr>
              <a:t>https://www.qrstuff.com</a:t>
            </a:r>
            <a:r>
              <a:rPr lang="en-GB" dirty="0" smtClean="0">
                <a:hlinkClick r:id="rId5"/>
              </a:rPr>
              <a:t>/</a:t>
            </a:r>
            <a:endParaRPr lang="en-GB" dirty="0" smtClean="0"/>
          </a:p>
          <a:p>
            <a:pPr marL="0" indent="0">
              <a:buNone/>
            </a:pPr>
            <a:r>
              <a:rPr lang="en-GB" b="1" dirty="0" smtClean="0"/>
              <a:t>Rebecca Wylie’s blog:</a:t>
            </a:r>
          </a:p>
          <a:p>
            <a:pPr marL="0" indent="0">
              <a:buNone/>
            </a:pPr>
            <a:r>
              <a:rPr lang="en-GB" dirty="0" smtClean="0">
                <a:hlinkClick r:id="rId6"/>
              </a:rPr>
              <a:t>http</a:t>
            </a:r>
            <a:r>
              <a:rPr lang="en-GB" dirty="0">
                <a:hlinkClick r:id="rId6"/>
              </a:rPr>
              <a:t>://srswopshop.blogspot.co.uk</a:t>
            </a:r>
            <a:r>
              <a:rPr lang="en-GB" dirty="0" smtClean="0">
                <a:hlinkClick r:id="rId6"/>
              </a:rPr>
              <a:t>/</a:t>
            </a:r>
            <a:endParaRPr lang="en-GB" dirty="0" smtClean="0"/>
          </a:p>
          <a:p>
            <a:pPr marL="0" indent="0">
              <a:buNone/>
            </a:pPr>
            <a:r>
              <a:rPr lang="en-GB" b="1" dirty="0" smtClean="0"/>
              <a:t>Word Reference:</a:t>
            </a:r>
          </a:p>
          <a:p>
            <a:pPr marL="0" indent="0">
              <a:buNone/>
            </a:pPr>
            <a:r>
              <a:rPr lang="en-GB" dirty="0">
                <a:hlinkClick r:id="rId7"/>
              </a:rPr>
              <a:t>http://www.wordreference.com</a:t>
            </a:r>
            <a:r>
              <a:rPr lang="en-GB" dirty="0" smtClean="0">
                <a:hlinkClick r:id="rId7"/>
              </a:rPr>
              <a:t>/</a:t>
            </a:r>
            <a:endParaRPr lang="en-GB" dirty="0" smtClean="0"/>
          </a:p>
          <a:p>
            <a:pPr marL="0" indent="0">
              <a:buNone/>
            </a:pPr>
            <a:endParaRPr lang="en-GB" dirty="0"/>
          </a:p>
          <a:p>
            <a:pPr marL="0" indent="0">
              <a:buNone/>
            </a:pPr>
            <a:r>
              <a:rPr lang="en-GB" b="1" dirty="0" smtClean="0"/>
              <a:t>A full list of links can be found at:</a:t>
            </a:r>
          </a:p>
          <a:p>
            <a:pPr marL="0" indent="0">
              <a:buNone/>
            </a:pPr>
            <a:r>
              <a:rPr lang="en-GB" dirty="0">
                <a:hlinkClick r:id="rId8"/>
              </a:rPr>
              <a:t>http://morganmfl.weebly.com/links.html</a:t>
            </a:r>
            <a:endParaRPr lang="en-GB" dirty="0"/>
          </a:p>
          <a:p>
            <a:pPr marL="0" indent="0">
              <a:buNone/>
            </a:pPr>
            <a:endParaRPr lang="en-GB" dirty="0" smtClean="0"/>
          </a:p>
          <a:p>
            <a:pPr marL="0" indent="0">
              <a:buNone/>
            </a:pPr>
            <a:endParaRPr lang="en-GB" dirty="0" smtClean="0"/>
          </a:p>
          <a:p>
            <a:pPr marL="0" indent="0">
              <a:buNone/>
            </a:pPr>
            <a:endParaRPr lang="en-GB" dirty="0"/>
          </a:p>
        </p:txBody>
      </p:sp>
      <p:sp>
        <p:nvSpPr>
          <p:cNvPr id="4" name="Rectangle 3"/>
          <p:cNvSpPr/>
          <p:nvPr/>
        </p:nvSpPr>
        <p:spPr>
          <a:xfrm>
            <a:off x="129819" y="-331728"/>
            <a:ext cx="1574470"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U</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6146" name="Picture 2" descr="Image result for websit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56" y="2924944"/>
            <a:ext cx="3807346" cy="3065302"/>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829" y="267811"/>
            <a:ext cx="7226024"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485" y="1848032"/>
            <a:ext cx="8229600" cy="4525963"/>
          </a:xfrm>
        </p:spPr>
        <p:txBody>
          <a:bodyPr>
            <a:normAutofit fontScale="85000" lnSpcReduction="20000"/>
          </a:bodyPr>
          <a:lstStyle/>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b="1" dirty="0" smtClean="0"/>
              <a:t>More information here:</a:t>
            </a:r>
          </a:p>
          <a:p>
            <a:pPr marL="0" indent="0">
              <a:buNone/>
            </a:pPr>
            <a:r>
              <a:rPr lang="en-GB" dirty="0" smtClean="0"/>
              <a:t>Idea from Deborah </a:t>
            </a:r>
            <a:r>
              <a:rPr lang="en-GB" dirty="0" err="1" smtClean="0"/>
              <a:t>Bassnett</a:t>
            </a:r>
            <a:r>
              <a:rPr lang="en-GB" dirty="0" smtClean="0"/>
              <a:t> at St Pius School:</a:t>
            </a:r>
            <a:endParaRPr lang="en-GB" dirty="0" smtClean="0">
              <a:hlinkClick r:id="rId3"/>
            </a:endParaRPr>
          </a:p>
          <a:p>
            <a:pPr marL="0" indent="0">
              <a:buNone/>
            </a:pPr>
            <a:r>
              <a:rPr lang="en-GB" dirty="0" smtClean="0">
                <a:hlinkClick r:id="rId3"/>
              </a:rPr>
              <a:t>http</a:t>
            </a:r>
            <a:r>
              <a:rPr lang="en-GB" dirty="0">
                <a:hlinkClick r:id="rId3"/>
              </a:rPr>
              <a:t>://</a:t>
            </a:r>
            <a:r>
              <a:rPr lang="en-GB" dirty="0" smtClean="0">
                <a:hlinkClick r:id="rId3"/>
              </a:rPr>
              <a:t>morganmfl.weebly.com/mfl-ideas/verb-clouds</a:t>
            </a:r>
            <a:endParaRPr lang="en-GB" dirty="0" smtClean="0"/>
          </a:p>
          <a:p>
            <a:pPr marL="0" indent="0">
              <a:buNone/>
            </a:pPr>
            <a:endParaRPr lang="en-GB" dirty="0"/>
          </a:p>
        </p:txBody>
      </p:sp>
      <p:sp>
        <p:nvSpPr>
          <p:cNvPr id="4" name="Rectangle 3"/>
          <p:cNvSpPr/>
          <p:nvPr/>
        </p:nvSpPr>
        <p:spPr>
          <a:xfrm>
            <a:off x="195542" y="-331728"/>
            <a:ext cx="1443024"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V</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60844"/>
            <a:ext cx="4069733" cy="266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556148" y="1391758"/>
            <a:ext cx="2662692" cy="4000866"/>
          </a:xfrm>
          <a:prstGeom prst="rect">
            <a:avLst/>
          </a:prstGeom>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605" y="157346"/>
            <a:ext cx="42957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Clr>
                <a:srgbClr val="FF0066"/>
              </a:buClr>
              <a:buFont typeface="Wingdings" panose="05000000000000000000" pitchFamily="2" charset="2"/>
              <a:buChar char="q"/>
            </a:pPr>
            <a:endParaRPr lang="en-GB" dirty="0" smtClean="0"/>
          </a:p>
          <a:p>
            <a:pPr>
              <a:buClr>
                <a:srgbClr val="FF0066"/>
              </a:buClr>
              <a:buFont typeface="Wingdings" panose="05000000000000000000" pitchFamily="2" charset="2"/>
              <a:buChar char="q"/>
            </a:pPr>
            <a:r>
              <a:rPr lang="en-GB" sz="4200" dirty="0" smtClean="0"/>
              <a:t>Converts text to speech</a:t>
            </a:r>
          </a:p>
          <a:p>
            <a:pPr>
              <a:buClr>
                <a:srgbClr val="FF0066"/>
              </a:buClr>
              <a:buFont typeface="Wingdings" panose="05000000000000000000" pitchFamily="2" charset="2"/>
              <a:buChar char="q"/>
            </a:pPr>
            <a:r>
              <a:rPr lang="en-GB" sz="4200" dirty="0" smtClean="0"/>
              <a:t>Pronunciation</a:t>
            </a:r>
          </a:p>
          <a:p>
            <a:pPr>
              <a:buClr>
                <a:srgbClr val="FF0066"/>
              </a:buClr>
              <a:buFont typeface="Wingdings" panose="05000000000000000000" pitchFamily="2" charset="2"/>
              <a:buChar char="q"/>
            </a:pPr>
            <a:r>
              <a:rPr lang="en-GB" sz="4200" dirty="0" smtClean="0"/>
              <a:t>Remember to select the </a:t>
            </a:r>
          </a:p>
          <a:p>
            <a:pPr marL="0" indent="0">
              <a:buClr>
                <a:srgbClr val="FF0066"/>
              </a:buClr>
              <a:buNone/>
            </a:pPr>
            <a:r>
              <a:rPr lang="en-GB" sz="4200" dirty="0" smtClean="0"/>
              <a:t>correct language though!</a:t>
            </a:r>
          </a:p>
          <a:p>
            <a:pPr marL="0" indent="0">
              <a:buNone/>
            </a:pPr>
            <a:endParaRPr lang="en-GB" dirty="0"/>
          </a:p>
          <a:p>
            <a:pPr marL="0" indent="0">
              <a:buNone/>
            </a:pPr>
            <a:endParaRPr lang="en-GB" dirty="0" smtClean="0"/>
          </a:p>
          <a:p>
            <a:pPr marL="0" indent="0">
              <a:buNone/>
            </a:pPr>
            <a:r>
              <a:rPr lang="en-GB" dirty="0" smtClean="0">
                <a:hlinkClick r:id="rId3"/>
              </a:rPr>
              <a:t>http</a:t>
            </a:r>
            <a:r>
              <a:rPr lang="en-GB" dirty="0">
                <a:hlinkClick r:id="rId3"/>
              </a:rPr>
              <a:t>://www.acapela-group.com</a:t>
            </a:r>
            <a:r>
              <a:rPr lang="en-GB" dirty="0" smtClean="0">
                <a:hlinkClick r:id="rId3"/>
              </a:rPr>
              <a:t>/</a:t>
            </a:r>
            <a:endParaRPr lang="en-GB" dirty="0" smtClean="0"/>
          </a:p>
          <a:p>
            <a:pPr marL="0" indent="0">
              <a:buNone/>
            </a:pPr>
            <a:endParaRPr lang="en-GB" dirty="0"/>
          </a:p>
        </p:txBody>
      </p:sp>
      <p:sp>
        <p:nvSpPr>
          <p:cNvPr id="4" name="Rectangle 3"/>
          <p:cNvSpPr/>
          <p:nvPr/>
        </p:nvSpPr>
        <p:spPr>
          <a:xfrm>
            <a:off x="179512" y="-331728"/>
            <a:ext cx="1475084" cy="2646878"/>
          </a:xfrm>
          <a:prstGeom prst="rect">
            <a:avLst/>
          </a:prstGeom>
          <a:noFill/>
        </p:spPr>
        <p:txBody>
          <a:bodyPr wrap="none" lIns="91440" tIns="45720" rIns="91440" bIns="45720">
            <a:spAutoFit/>
          </a:bodyPr>
          <a:lstStyle/>
          <a:p>
            <a:pPr algn="ctr"/>
            <a:r>
              <a:rPr lang="en-US" sz="16600" b="1" cap="none" spc="0" dirty="0" smtClean="0">
                <a:ln w="12700">
                  <a:solidFill>
                    <a:schemeClr val="tx2"/>
                  </a:solidFill>
                  <a:prstDash val="solid"/>
                </a:ln>
                <a:solidFill>
                  <a:srgbClr val="FF3399"/>
                </a:solidFill>
                <a:effectLst>
                  <a:outerShdw blurRad="41275" dist="20320" dir="1800000" algn="tl" rotWithShape="0">
                    <a:srgbClr val="000000">
                      <a:alpha val="40000"/>
                    </a:srgbClr>
                  </a:outerShdw>
                </a:effectLst>
              </a:rPr>
              <a:t>A</a:t>
            </a:r>
            <a:endParaRPr lang="en-US" sz="16600" b="1" cap="none" spc="0" dirty="0">
              <a:ln w="12700">
                <a:solidFill>
                  <a:schemeClr val="tx2"/>
                </a:solidFill>
                <a:prstDash val="solid"/>
              </a:ln>
              <a:solidFill>
                <a:srgbClr val="FF3399"/>
              </a:solidFill>
              <a:effectLst>
                <a:outerShdw blurRad="41275" dist="20320" dir="1800000" algn="tl" rotWithShape="0">
                  <a:srgbClr val="000000">
                    <a:alpha val="40000"/>
                  </a:srgbClr>
                </a:outerShdw>
              </a:effectLst>
            </a:endParaRPr>
          </a:p>
        </p:txBody>
      </p:sp>
      <p:pic>
        <p:nvPicPr>
          <p:cNvPr id="1026" name="Picture 2" descr="Image result for acapel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863679"/>
            <a:ext cx="3122089" cy="8056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2971" y="2315150"/>
            <a:ext cx="2407461" cy="408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833" y="124936"/>
            <a:ext cx="601027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139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normAutofit fontScale="92500" lnSpcReduction="10000"/>
          </a:bodyPr>
          <a:lstStyle/>
          <a:p>
            <a:pPr marL="0" indent="0">
              <a:buNone/>
            </a:pPr>
            <a:endParaRPr lang="en-GB" dirty="0" smtClean="0"/>
          </a:p>
          <a:p>
            <a:pPr>
              <a:buClr>
                <a:srgbClr val="FF0066"/>
              </a:buClr>
              <a:buFont typeface="Wingdings" panose="05000000000000000000" pitchFamily="2" charset="2"/>
              <a:buChar char="q"/>
            </a:pPr>
            <a:r>
              <a:rPr lang="en-GB" dirty="0" smtClean="0"/>
              <a:t>Creative homework </a:t>
            </a:r>
          </a:p>
          <a:p>
            <a:pPr>
              <a:buClr>
                <a:srgbClr val="FF0066"/>
              </a:buClr>
              <a:buFont typeface="Wingdings" panose="05000000000000000000" pitchFamily="2" charset="2"/>
              <a:buChar char="q"/>
            </a:pPr>
            <a:r>
              <a:rPr lang="en-GB" dirty="0" smtClean="0"/>
              <a:t>Review of vocabulary from certain topic</a:t>
            </a:r>
          </a:p>
          <a:p>
            <a:pPr>
              <a:buClr>
                <a:srgbClr val="FF0066"/>
              </a:buClr>
              <a:buFont typeface="Wingdings" panose="05000000000000000000" pitchFamily="2" charset="2"/>
              <a:buChar char="q"/>
            </a:pPr>
            <a:r>
              <a:rPr lang="en-GB" dirty="0" smtClean="0"/>
              <a:t>To </a:t>
            </a:r>
            <a:r>
              <a:rPr lang="en-GB" dirty="0"/>
              <a:t>teach pupils how to do a presentation without reading from a sheet and just using </a:t>
            </a:r>
            <a:r>
              <a:rPr lang="en-GB" dirty="0" smtClean="0"/>
              <a:t>prompts</a:t>
            </a:r>
          </a:p>
          <a:p>
            <a:pPr>
              <a:buClr>
                <a:srgbClr val="FF0066"/>
              </a:buClr>
              <a:buFont typeface="Wingdings" panose="05000000000000000000" pitchFamily="2" charset="2"/>
              <a:buChar char="q"/>
            </a:pPr>
            <a:endParaRPr lang="en-GB" dirty="0"/>
          </a:p>
          <a:p>
            <a:pPr marL="0" indent="0">
              <a:buClr>
                <a:srgbClr val="FF0066"/>
              </a:buClr>
              <a:buNone/>
            </a:pPr>
            <a:endParaRPr lang="en-GB" dirty="0" smtClean="0"/>
          </a:p>
          <a:p>
            <a:pPr marL="0" indent="0">
              <a:buClr>
                <a:srgbClr val="FF0066"/>
              </a:buClr>
              <a:buNone/>
            </a:pPr>
            <a:r>
              <a:rPr lang="en-GB" dirty="0" smtClean="0">
                <a:hlinkClick r:id="rId3"/>
              </a:rPr>
              <a:t>www.wordle.net</a:t>
            </a:r>
            <a:endParaRPr lang="en-GB" dirty="0" smtClean="0"/>
          </a:p>
          <a:p>
            <a:pPr marL="0" indent="0">
              <a:buClr>
                <a:srgbClr val="FF0066"/>
              </a:buClr>
              <a:buNone/>
            </a:pPr>
            <a:endParaRPr lang="en-GB" dirty="0" smtClean="0"/>
          </a:p>
          <a:p>
            <a:pPr>
              <a:buClr>
                <a:srgbClr val="FF0066"/>
              </a:buClr>
              <a:buFont typeface="Wingdings" panose="05000000000000000000" pitchFamily="2" charset="2"/>
              <a:buChar char="q"/>
            </a:pPr>
            <a:endParaRPr lang="en-GB" dirty="0"/>
          </a:p>
          <a:p>
            <a:pPr marL="0" indent="0">
              <a:buNone/>
            </a:pPr>
            <a:endParaRPr lang="en-GB" dirty="0"/>
          </a:p>
        </p:txBody>
      </p:sp>
      <p:sp>
        <p:nvSpPr>
          <p:cNvPr id="4" name="Rectangle 3"/>
          <p:cNvSpPr/>
          <p:nvPr/>
        </p:nvSpPr>
        <p:spPr>
          <a:xfrm>
            <a:off x="19471" y="-331728"/>
            <a:ext cx="2114682"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W</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3074" name="Picture 2" descr="Image result for french word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757" y="4503472"/>
            <a:ext cx="2380243" cy="22609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rench wordl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4768684"/>
            <a:ext cx="2685728" cy="20142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wordl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5335076"/>
            <a:ext cx="2150367" cy="215036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143986"/>
            <a:ext cx="51816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endParaRPr lang="en-GB" dirty="0" smtClean="0"/>
          </a:p>
          <a:p>
            <a:pPr>
              <a:buClr>
                <a:srgbClr val="FF0066"/>
              </a:buClr>
              <a:buFont typeface="Wingdings" panose="05000000000000000000" pitchFamily="2" charset="2"/>
              <a:buChar char="q"/>
            </a:pPr>
            <a:r>
              <a:rPr lang="en-GB" dirty="0" smtClean="0"/>
              <a:t>Similar to </a:t>
            </a:r>
            <a:r>
              <a:rPr lang="en-GB" dirty="0" err="1" smtClean="0"/>
              <a:t>Wordle</a:t>
            </a:r>
            <a:endParaRPr lang="en-GB" dirty="0" smtClean="0"/>
          </a:p>
          <a:p>
            <a:pPr marL="0" indent="0">
              <a:buClr>
                <a:srgbClr val="FF0066"/>
              </a:buClr>
              <a:buNone/>
            </a:pPr>
            <a:endParaRPr lang="en-GB" dirty="0"/>
          </a:p>
          <a:p>
            <a:pPr marL="0" indent="0">
              <a:buClr>
                <a:srgbClr val="FF0066"/>
              </a:buClr>
              <a:buNone/>
            </a:pPr>
            <a:endParaRPr lang="en-GB" dirty="0" smtClean="0"/>
          </a:p>
          <a:p>
            <a:pPr marL="0" indent="0">
              <a:buClr>
                <a:srgbClr val="FF0066"/>
              </a:buClr>
              <a:buNone/>
            </a:pPr>
            <a:endParaRPr lang="en-GB" dirty="0"/>
          </a:p>
          <a:p>
            <a:pPr marL="0" indent="0">
              <a:buClr>
                <a:srgbClr val="FF0066"/>
              </a:buClr>
              <a:buNone/>
            </a:pPr>
            <a:endParaRPr lang="en-GB" dirty="0" smtClean="0"/>
          </a:p>
          <a:p>
            <a:pPr marL="0" indent="0">
              <a:buClr>
                <a:srgbClr val="FF0066"/>
              </a:buClr>
              <a:buNone/>
            </a:pPr>
            <a:endParaRPr lang="en-GB" dirty="0"/>
          </a:p>
          <a:p>
            <a:pPr marL="0" indent="0">
              <a:buClr>
                <a:srgbClr val="FF0066"/>
              </a:buClr>
              <a:buNone/>
            </a:pPr>
            <a:r>
              <a:rPr lang="en-GB" dirty="0">
                <a:hlinkClick r:id="rId3"/>
              </a:rPr>
              <a:t>http://www.tagxedo.com</a:t>
            </a:r>
            <a:r>
              <a:rPr lang="en-GB" dirty="0" smtClean="0">
                <a:hlinkClick r:id="rId3"/>
              </a:rPr>
              <a:t>/</a:t>
            </a:r>
            <a:r>
              <a:rPr lang="en-GB" dirty="0" smtClean="0"/>
              <a:t> </a:t>
            </a:r>
            <a:endParaRPr lang="en-GB" dirty="0"/>
          </a:p>
        </p:txBody>
      </p:sp>
      <p:sp>
        <p:nvSpPr>
          <p:cNvPr id="4" name="Rectangle 3"/>
          <p:cNvSpPr/>
          <p:nvPr/>
        </p:nvSpPr>
        <p:spPr>
          <a:xfrm>
            <a:off x="238823" y="-331728"/>
            <a:ext cx="1356461" cy="2646878"/>
          </a:xfrm>
          <a:prstGeom prst="rect">
            <a:avLst/>
          </a:prstGeom>
          <a:noFill/>
        </p:spPr>
        <p:txBody>
          <a:bodyPr wrap="none" lIns="91440" tIns="45720" rIns="91440" bIns="45720">
            <a:spAutoFit/>
          </a:bodyPr>
          <a:lstStyle/>
          <a:p>
            <a:pPr algn="ctr"/>
            <a:r>
              <a:rPr lang="en-US" sz="166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X</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5122" name="Picture 2" descr="Image result for tagxedo mf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636912"/>
            <a:ext cx="5777161" cy="25983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tagxedo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248" y="5445224"/>
            <a:ext cx="2124075" cy="1266825"/>
          </a:xfrm>
          <a:prstGeom prst="rect">
            <a:avLst/>
          </a:prstGeom>
        </p:spPr>
      </p:pic>
      <p:pic>
        <p:nvPicPr>
          <p:cNvPr id="19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134461"/>
            <a:ext cx="6000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043652" cy="4525963"/>
          </a:xfrm>
        </p:spPr>
        <p:txBody>
          <a:bodyPr>
            <a:normAutofit fontScale="77500" lnSpcReduction="20000"/>
          </a:bodyPr>
          <a:lstStyle/>
          <a:p>
            <a:pPr marL="0" indent="0">
              <a:buNone/>
            </a:pPr>
            <a:endParaRPr lang="en-GB" dirty="0"/>
          </a:p>
          <a:p>
            <a:pPr marL="0" indent="0">
              <a:buNone/>
            </a:pPr>
            <a:r>
              <a:rPr lang="en-GB" b="1" dirty="0" smtClean="0"/>
              <a:t>French Videos:</a:t>
            </a:r>
          </a:p>
          <a:p>
            <a:pPr marL="0" indent="0">
              <a:buNone/>
            </a:pPr>
            <a:r>
              <a:rPr lang="en-GB" dirty="0" smtClean="0"/>
              <a:t>5 a day French: </a:t>
            </a:r>
            <a:endParaRPr lang="en-GB" dirty="0" smtClean="0"/>
          </a:p>
          <a:p>
            <a:pPr marL="0" indent="0">
              <a:buNone/>
            </a:pPr>
            <a:r>
              <a:rPr lang="en-GB" dirty="0" smtClean="0">
                <a:hlinkClick r:id="rId3"/>
              </a:rPr>
              <a:t>https</a:t>
            </a:r>
            <a:r>
              <a:rPr lang="en-GB" dirty="0">
                <a:hlinkClick r:id="rId3"/>
              </a:rPr>
              <a:t>://</a:t>
            </a:r>
            <a:r>
              <a:rPr lang="en-GB" dirty="0" smtClean="0">
                <a:hlinkClick r:id="rId3"/>
              </a:rPr>
              <a:t>www.youtube.com/watch?v=KVhfIgghOPw</a:t>
            </a:r>
            <a:endParaRPr lang="en-GB" dirty="0" smtClean="0"/>
          </a:p>
          <a:p>
            <a:pPr marL="0" indent="0">
              <a:buNone/>
            </a:pPr>
            <a:r>
              <a:rPr lang="en-GB" dirty="0">
                <a:hlinkClick r:id="rId4"/>
              </a:rPr>
              <a:t>https://</a:t>
            </a:r>
            <a:r>
              <a:rPr lang="en-GB" dirty="0" smtClean="0">
                <a:hlinkClick r:id="rId4"/>
              </a:rPr>
              <a:t>www.youtube.com/watch?v=y47eSlLSxa0</a:t>
            </a:r>
            <a:endParaRPr lang="en-GB" dirty="0" smtClean="0"/>
          </a:p>
          <a:p>
            <a:pPr marL="0" indent="0">
              <a:buNone/>
            </a:pPr>
            <a:endParaRPr lang="en-GB" dirty="0"/>
          </a:p>
          <a:p>
            <a:pPr marL="0" indent="0">
              <a:buNone/>
            </a:pPr>
            <a:r>
              <a:rPr lang="en-GB" b="1" dirty="0"/>
              <a:t>Spanish Videos:</a:t>
            </a:r>
          </a:p>
          <a:p>
            <a:pPr marL="0" indent="0">
              <a:buNone/>
            </a:pPr>
            <a:r>
              <a:rPr lang="en-GB" dirty="0">
                <a:hlinkClick r:id="rId5"/>
              </a:rPr>
              <a:t>https://www.youtube.com/user/SrMara</a:t>
            </a:r>
            <a:endParaRPr lang="en-GB" dirty="0"/>
          </a:p>
          <a:p>
            <a:pPr marL="0" indent="0">
              <a:buNone/>
            </a:pPr>
            <a:r>
              <a:rPr lang="en-GB" dirty="0">
                <a:hlinkClick r:id="rId6"/>
              </a:rPr>
              <a:t>https://www.youtube.com/watch?v=80O0q9e-mHQ</a:t>
            </a:r>
            <a:endParaRPr lang="en-GB" dirty="0"/>
          </a:p>
          <a:p>
            <a:pPr marL="0" indent="0">
              <a:buNone/>
            </a:pPr>
            <a:endParaRPr lang="en-GB" dirty="0" smtClean="0"/>
          </a:p>
          <a:p>
            <a:pPr marL="0" indent="0">
              <a:buNone/>
            </a:pPr>
            <a:r>
              <a:rPr lang="en-GB" b="1" dirty="0"/>
              <a:t>Kevin y Karla y La Banda: </a:t>
            </a:r>
            <a:r>
              <a:rPr lang="en-GB" dirty="0">
                <a:hlinkClick r:id="rId7"/>
              </a:rPr>
              <a:t>https://www.youtube.com/user/kvnvasquez</a:t>
            </a:r>
            <a:r>
              <a:rPr lang="en-GB" dirty="0"/>
              <a:t> </a:t>
            </a:r>
          </a:p>
          <a:p>
            <a:pPr marL="0" indent="0">
              <a:buNone/>
            </a:pPr>
            <a:endParaRPr lang="en-GB" dirty="0" smtClean="0"/>
          </a:p>
          <a:p>
            <a:pPr marL="0" indent="0">
              <a:buNone/>
            </a:pPr>
            <a:endParaRPr lang="en-GB" dirty="0"/>
          </a:p>
        </p:txBody>
      </p:sp>
      <p:sp>
        <p:nvSpPr>
          <p:cNvPr id="4" name="Rectangle 3"/>
          <p:cNvSpPr/>
          <p:nvPr/>
        </p:nvSpPr>
        <p:spPr>
          <a:xfrm>
            <a:off x="271685" y="-331728"/>
            <a:ext cx="1290738"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Y</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6146" name="Picture 2" descr="Image result for kevin y karla y la banda">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92" y="5157192"/>
            <a:ext cx="2599444" cy="150920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4802" y="115411"/>
            <a:ext cx="6038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768" y="-331728"/>
            <a:ext cx="1202573"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Z</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8" name="Content Placeholder 2"/>
          <p:cNvSpPr txBox="1">
            <a:spLocks/>
          </p:cNvSpPr>
          <p:nvPr/>
        </p:nvSpPr>
        <p:spPr>
          <a:xfrm>
            <a:off x="457200" y="1916832"/>
            <a:ext cx="6635080" cy="494116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66"/>
              </a:buClr>
              <a:buFont typeface="Wingdings" panose="05000000000000000000" pitchFamily="2" charset="2"/>
              <a:buChar char="q"/>
            </a:pPr>
            <a:r>
              <a:rPr lang="en-GB" dirty="0" smtClean="0"/>
              <a:t>Get plenty of rest</a:t>
            </a:r>
          </a:p>
          <a:p>
            <a:pPr>
              <a:buClr>
                <a:srgbClr val="FF0066"/>
              </a:buClr>
              <a:buFont typeface="Wingdings" panose="05000000000000000000" pitchFamily="2" charset="2"/>
              <a:buChar char="q"/>
            </a:pPr>
            <a:r>
              <a:rPr lang="en-GB" dirty="0" smtClean="0"/>
              <a:t>Try to maintain a healthy work life balance – e.g. at least one day and evening off a week</a:t>
            </a:r>
          </a:p>
          <a:p>
            <a:pPr>
              <a:buClr>
                <a:srgbClr val="FF0066"/>
              </a:buClr>
              <a:buFont typeface="Wingdings" panose="05000000000000000000" pitchFamily="2" charset="2"/>
              <a:buChar char="q"/>
            </a:pPr>
            <a:r>
              <a:rPr lang="en-GB" dirty="0" smtClean="0"/>
              <a:t>Martyn </a:t>
            </a:r>
            <a:r>
              <a:rPr lang="en-GB" dirty="0" err="1" smtClean="0"/>
              <a:t>Reah</a:t>
            </a:r>
            <a:r>
              <a:rPr lang="en-GB" dirty="0" smtClean="0"/>
              <a:t> (@</a:t>
            </a:r>
            <a:r>
              <a:rPr lang="en-GB" dirty="0" err="1" smtClean="0"/>
              <a:t>MartynReah</a:t>
            </a:r>
            <a:r>
              <a:rPr lang="en-GB" dirty="0" smtClean="0"/>
              <a:t>)</a:t>
            </a:r>
          </a:p>
          <a:p>
            <a:pPr marL="0" indent="0">
              <a:buClr>
                <a:srgbClr val="FF0066"/>
              </a:buClr>
              <a:buNone/>
            </a:pPr>
            <a:r>
              <a:rPr lang="en-GB" dirty="0" smtClean="0"/>
              <a:t>#Teacher5ADay</a:t>
            </a:r>
          </a:p>
          <a:p>
            <a:pPr marL="0" indent="0">
              <a:buClr>
                <a:srgbClr val="FF0066"/>
              </a:buClr>
              <a:buNone/>
            </a:pPr>
            <a:r>
              <a:rPr lang="en-GB" dirty="0">
                <a:hlinkClick r:id="rId3"/>
              </a:rPr>
              <a:t>https://</a:t>
            </a:r>
            <a:r>
              <a:rPr lang="en-GB" dirty="0" smtClean="0">
                <a:hlinkClick r:id="rId3"/>
              </a:rPr>
              <a:t>martynreah.wordpress.com</a:t>
            </a:r>
            <a:endParaRPr lang="en-GB" dirty="0" smtClean="0"/>
          </a:p>
          <a:p>
            <a:pPr>
              <a:buClr>
                <a:srgbClr val="FF0066"/>
              </a:buClr>
              <a:buFont typeface="Wingdings" panose="05000000000000000000" pitchFamily="2" charset="2"/>
              <a:buChar char="q"/>
            </a:pPr>
            <a:r>
              <a:rPr lang="en-GB" dirty="0" smtClean="0"/>
              <a:t>Mrs Humanities (@</a:t>
            </a:r>
            <a:r>
              <a:rPr lang="en-GB" dirty="0" err="1" smtClean="0"/>
              <a:t>MrsHumanities</a:t>
            </a:r>
            <a:r>
              <a:rPr lang="en-GB" dirty="0" smtClean="0"/>
              <a:t>)</a:t>
            </a:r>
          </a:p>
          <a:p>
            <a:pPr marL="0" indent="0">
              <a:buClr>
                <a:srgbClr val="FF0066"/>
              </a:buClr>
              <a:buNone/>
            </a:pPr>
            <a:r>
              <a:rPr lang="en-GB" dirty="0" smtClean="0"/>
              <a:t>#Teacher5ADayBuddyBox</a:t>
            </a:r>
          </a:p>
          <a:p>
            <a:pPr marL="0" indent="0">
              <a:buClr>
                <a:srgbClr val="FF0066"/>
              </a:buClr>
              <a:buNone/>
            </a:pPr>
            <a:r>
              <a:rPr lang="en-GB" dirty="0">
                <a:hlinkClick r:id="rId4"/>
              </a:rPr>
              <a:t>https://mrshumanities.com/teacher5day-wellbeing-buddy-box</a:t>
            </a:r>
            <a:r>
              <a:rPr lang="en-GB" dirty="0" smtClean="0">
                <a:hlinkClick r:id="rId4"/>
              </a:rPr>
              <a:t>/</a:t>
            </a:r>
            <a:endParaRPr lang="en-GB" dirty="0" smtClean="0"/>
          </a:p>
          <a:p>
            <a:pPr marL="0" indent="0">
              <a:buClr>
                <a:srgbClr val="FF0066"/>
              </a:buClr>
              <a:buNone/>
            </a:pPr>
            <a:endParaRPr lang="en-GB" dirty="0"/>
          </a:p>
          <a:p>
            <a:pPr marL="0" indent="0">
              <a:buClr>
                <a:srgbClr val="FF0066"/>
              </a:buClr>
              <a:buNone/>
            </a:pPr>
            <a:endParaRPr lang="en-GB" dirty="0" smtClean="0"/>
          </a:p>
          <a:p>
            <a:pPr>
              <a:buClr>
                <a:srgbClr val="FF0066"/>
              </a:buClr>
              <a:buFont typeface="Wingdings" panose="05000000000000000000" pitchFamily="2" charset="2"/>
              <a:buChar char="q"/>
            </a:pPr>
            <a:endParaRPr lang="en-GB" dirty="0" smtClean="0"/>
          </a:p>
          <a:p>
            <a:pPr marL="0" indent="0">
              <a:buClr>
                <a:srgbClr val="FF0066"/>
              </a:buClr>
              <a:buFont typeface="Arial" panose="020B0604020202020204" pitchFamily="34" charset="0"/>
              <a:buNone/>
            </a:pPr>
            <a:endParaRPr lang="en-GB" dirty="0" smtClean="0"/>
          </a:p>
          <a:p>
            <a:pPr marL="0" indent="0">
              <a:buClr>
                <a:srgbClr val="FF0066"/>
              </a:buClr>
              <a:buFont typeface="Arial" panose="020B0604020202020204" pitchFamily="34" charset="0"/>
              <a:buNone/>
            </a:pPr>
            <a:endParaRPr lang="en-GB" dirty="0" smtClean="0"/>
          </a:p>
          <a:p>
            <a:pPr>
              <a:buClr>
                <a:srgbClr val="FF0066"/>
              </a:buClr>
              <a:buFont typeface="Wingdings" panose="05000000000000000000" pitchFamily="2" charset="2"/>
              <a:buChar char="q"/>
            </a:pPr>
            <a:endParaRPr lang="en-GB" dirty="0" smtClean="0"/>
          </a:p>
          <a:p>
            <a:pPr marL="0" indent="0">
              <a:buFont typeface="Arial" panose="020B0604020202020204" pitchFamily="34" charset="0"/>
              <a:buNone/>
            </a:pPr>
            <a:endParaRPr lang="en-GB"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273" y="188640"/>
            <a:ext cx="3059727" cy="212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pour from an empty cu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2636912"/>
            <a:ext cx="2376264" cy="2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898" y="5521517"/>
            <a:ext cx="760948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smtClean="0"/>
              <a:t>            </a:t>
            </a:r>
            <a:r>
              <a:rPr lang="en-GB" sz="2800" b="1" dirty="0" smtClean="0"/>
              <a:t>Weebly Blog</a:t>
            </a:r>
          </a:p>
          <a:p>
            <a:r>
              <a:rPr lang="en-GB" sz="2800" dirty="0" smtClean="0"/>
              <a:t>            morganmfl.weebly.com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3" y="75489"/>
            <a:ext cx="4418448" cy="164823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086" y="5338519"/>
            <a:ext cx="1345332"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ge result for weeb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6" y="5338519"/>
            <a:ext cx="1423062" cy="1423062"/>
          </a:xfrm>
          <a:prstGeom prst="rect">
            <a:avLst/>
          </a:prstGeom>
        </p:spPr>
      </p:pic>
      <p:sp>
        <p:nvSpPr>
          <p:cNvPr id="8" name="TextBox 7"/>
          <p:cNvSpPr txBox="1"/>
          <p:nvPr/>
        </p:nvSpPr>
        <p:spPr>
          <a:xfrm>
            <a:off x="440999" y="3706306"/>
            <a:ext cx="780340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smtClean="0"/>
              <a:t>             </a:t>
            </a:r>
            <a:r>
              <a:rPr lang="en-GB" sz="2800" b="1" dirty="0" smtClean="0"/>
              <a:t>Facebook</a:t>
            </a:r>
          </a:p>
          <a:p>
            <a:r>
              <a:rPr lang="en-GB" sz="2800" dirty="0"/>
              <a:t>            </a:t>
            </a:r>
            <a:r>
              <a:rPr lang="en-GB" sz="2800" dirty="0" smtClean="0"/>
              <a:t> https</a:t>
            </a:r>
            <a:r>
              <a:rPr lang="en-GB" sz="2800" dirty="0"/>
              <a:t>://www.facebook.com/morganmfl/</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9956" y="3531487"/>
            <a:ext cx="1345332" cy="130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7" descr="Image result for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21" y="3480436"/>
            <a:ext cx="1464556" cy="1405846"/>
          </a:xfrm>
          <a:prstGeom prst="rect">
            <a:avLst/>
          </a:prstGeom>
        </p:spPr>
      </p:pic>
      <p:sp>
        <p:nvSpPr>
          <p:cNvPr id="12" name="TextBox 11"/>
          <p:cNvSpPr txBox="1"/>
          <p:nvPr/>
        </p:nvSpPr>
        <p:spPr>
          <a:xfrm>
            <a:off x="482960" y="1916832"/>
            <a:ext cx="754542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smtClean="0"/>
              <a:t>            </a:t>
            </a:r>
            <a:r>
              <a:rPr lang="en-GB" sz="2800" b="1" dirty="0" smtClean="0"/>
              <a:t>Twitter</a:t>
            </a:r>
          </a:p>
          <a:p>
            <a:r>
              <a:rPr lang="en-GB" sz="2800" b="1" dirty="0"/>
              <a:t>            </a:t>
            </a:r>
            <a:r>
              <a:rPr lang="en-GB" sz="2800" dirty="0" smtClean="0"/>
              <a:t>https</a:t>
            </a:r>
            <a:r>
              <a:rPr lang="en-GB" sz="2800" dirty="0"/>
              <a:t>://</a:t>
            </a:r>
            <a:r>
              <a:rPr lang="en-GB" sz="2800" dirty="0" smtClean="0"/>
              <a:t>twitter.com/morganmfl</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46" y="1734716"/>
            <a:ext cx="1474985" cy="1340772"/>
          </a:xfrm>
          <a:prstGeom prst="rect">
            <a:avLst/>
          </a:prstGeom>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0169" y="1687880"/>
            <a:ext cx="1345119" cy="141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72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380" y="1914847"/>
            <a:ext cx="3394472" cy="4525963"/>
          </a:xfrm>
        </p:spPr>
      </p:pic>
      <p:sp>
        <p:nvSpPr>
          <p:cNvPr id="4" name="Rectangle 3"/>
          <p:cNvSpPr/>
          <p:nvPr/>
        </p:nvSpPr>
        <p:spPr>
          <a:xfrm>
            <a:off x="228404" y="-331728"/>
            <a:ext cx="1377301"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B</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34461"/>
            <a:ext cx="6919664"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238"/>
          <a:stretch/>
        </p:blipFill>
        <p:spPr bwMode="auto">
          <a:xfrm>
            <a:off x="3841130" y="2564904"/>
            <a:ext cx="5099695" cy="326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104977" y="6021288"/>
            <a:ext cx="4572000" cy="646331"/>
          </a:xfrm>
          <a:prstGeom prst="rect">
            <a:avLst/>
          </a:prstGeom>
        </p:spPr>
        <p:txBody>
          <a:bodyPr>
            <a:spAutoFit/>
          </a:bodyPr>
          <a:lstStyle/>
          <a:p>
            <a:r>
              <a:rPr lang="en-GB" dirty="0" smtClean="0">
                <a:hlinkClick r:id="rId6"/>
              </a:rPr>
              <a:t>http</a:t>
            </a:r>
            <a:r>
              <a:rPr lang="en-GB" dirty="0">
                <a:hlinkClick r:id="rId6"/>
              </a:rPr>
              <a:t>://</a:t>
            </a:r>
            <a:r>
              <a:rPr lang="en-GB" dirty="0" smtClean="0">
                <a:hlinkClick r:id="rId6"/>
              </a:rPr>
              <a:t>morganmfl.weebly.com/mfl-ideas/mfl-beer-pong</a:t>
            </a:r>
            <a:r>
              <a:rPr lang="en-GB" dirty="0" smtClean="0"/>
              <a:t> </a:t>
            </a:r>
          </a:p>
        </p:txBody>
      </p:sp>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dirty="0" smtClean="0"/>
              <a:t>Pros</a:t>
            </a:r>
            <a:endParaRPr lang="en-GB" dirty="0"/>
          </a:p>
        </p:txBody>
      </p:sp>
      <p:sp>
        <p:nvSpPr>
          <p:cNvPr id="3" name="Content Placeholder 2"/>
          <p:cNvSpPr>
            <a:spLocks noGrp="1"/>
          </p:cNvSpPr>
          <p:nvPr>
            <p:ph sz="half" idx="2"/>
          </p:nvPr>
        </p:nvSpPr>
        <p:spPr/>
        <p:txBody>
          <a:bodyPr/>
          <a:lstStyle/>
          <a:p>
            <a:pPr>
              <a:buClr>
                <a:srgbClr val="FF0066"/>
              </a:buClr>
              <a:buFont typeface="Wingdings" panose="05000000000000000000" pitchFamily="2" charset="2"/>
              <a:buChar char="q"/>
            </a:pPr>
            <a:r>
              <a:rPr lang="en-GB" dirty="0" smtClean="0"/>
              <a:t>Very little teacher input needed if planned well</a:t>
            </a:r>
          </a:p>
          <a:p>
            <a:pPr>
              <a:buClr>
                <a:srgbClr val="FF0066"/>
              </a:buClr>
              <a:buFont typeface="Wingdings" panose="05000000000000000000" pitchFamily="2" charset="2"/>
              <a:buChar char="q"/>
            </a:pPr>
            <a:r>
              <a:rPr lang="en-GB" dirty="0" smtClean="0"/>
              <a:t>Pupil independence and team work</a:t>
            </a:r>
          </a:p>
          <a:p>
            <a:pPr>
              <a:buClr>
                <a:srgbClr val="FF0066"/>
              </a:buClr>
              <a:buFont typeface="Wingdings" panose="05000000000000000000" pitchFamily="2" charset="2"/>
              <a:buChar char="q"/>
            </a:pPr>
            <a:r>
              <a:rPr lang="en-GB" dirty="0" smtClean="0"/>
              <a:t>A range of skills can be used</a:t>
            </a:r>
          </a:p>
          <a:p>
            <a:endParaRPr lang="en-GB" dirty="0" smtClean="0"/>
          </a:p>
          <a:p>
            <a:pPr marL="0" indent="0">
              <a:buNone/>
            </a:pPr>
            <a:endParaRPr lang="en-GB" dirty="0"/>
          </a:p>
        </p:txBody>
      </p:sp>
      <p:sp>
        <p:nvSpPr>
          <p:cNvPr id="6" name="Text Placeholder 5"/>
          <p:cNvSpPr>
            <a:spLocks noGrp="1"/>
          </p:cNvSpPr>
          <p:nvPr>
            <p:ph type="body" sz="quarter" idx="3"/>
          </p:nvPr>
        </p:nvSpPr>
        <p:spPr/>
        <p:txBody>
          <a:bodyPr/>
          <a:lstStyle/>
          <a:p>
            <a:r>
              <a:rPr lang="en-GB" dirty="0" smtClean="0"/>
              <a:t>Cons</a:t>
            </a:r>
            <a:endParaRPr lang="en-GB" dirty="0"/>
          </a:p>
        </p:txBody>
      </p:sp>
      <p:sp>
        <p:nvSpPr>
          <p:cNvPr id="7" name="Content Placeholder 6"/>
          <p:cNvSpPr>
            <a:spLocks noGrp="1"/>
          </p:cNvSpPr>
          <p:nvPr>
            <p:ph sz="quarter" idx="4"/>
          </p:nvPr>
        </p:nvSpPr>
        <p:spPr/>
        <p:txBody>
          <a:bodyPr/>
          <a:lstStyle/>
          <a:p>
            <a:pPr>
              <a:buClr>
                <a:srgbClr val="FF0066"/>
              </a:buClr>
              <a:buFont typeface="Wingdings" panose="05000000000000000000" pitchFamily="2" charset="2"/>
              <a:buChar char="q"/>
            </a:pPr>
            <a:r>
              <a:rPr lang="en-GB" dirty="0" smtClean="0"/>
              <a:t>Can be quite a lot of work beforehand</a:t>
            </a:r>
          </a:p>
          <a:p>
            <a:pPr>
              <a:buClr>
                <a:srgbClr val="FF0066"/>
              </a:buClr>
              <a:buFont typeface="Wingdings" panose="05000000000000000000" pitchFamily="2" charset="2"/>
              <a:buChar char="q"/>
            </a:pPr>
            <a:r>
              <a:rPr lang="en-GB" dirty="0" smtClean="0"/>
              <a:t>Better with FLA</a:t>
            </a:r>
          </a:p>
          <a:p>
            <a:pPr>
              <a:buClr>
                <a:srgbClr val="FF0066"/>
              </a:buClr>
              <a:buFont typeface="Wingdings" panose="05000000000000000000" pitchFamily="2" charset="2"/>
              <a:buChar char="q"/>
            </a:pPr>
            <a:r>
              <a:rPr lang="en-GB" dirty="0" smtClean="0"/>
              <a:t>Can be tricky to monitor some activities </a:t>
            </a:r>
            <a:r>
              <a:rPr lang="en-GB" dirty="0" smtClean="0">
                <a:sym typeface="Wingdings" panose="05000000000000000000" pitchFamily="2" charset="2"/>
              </a:rPr>
              <a:t> speaking</a:t>
            </a:r>
            <a:endParaRPr lang="en-GB" dirty="0"/>
          </a:p>
        </p:txBody>
      </p:sp>
      <p:sp>
        <p:nvSpPr>
          <p:cNvPr id="4" name="Rectangle 3"/>
          <p:cNvSpPr/>
          <p:nvPr/>
        </p:nvSpPr>
        <p:spPr>
          <a:xfrm>
            <a:off x="261265" y="-331728"/>
            <a:ext cx="1311578"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C</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3074" name="Picture 2" descr="C:\Users\User\Pictures\Teaching\BjpnNFnIEAAcP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65104"/>
            <a:ext cx="3312368" cy="201622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Pictures\Teaching\listening.jpg"/>
          <p:cNvPicPr>
            <a:picLocks noChangeAspect="1" noChangeArrowheads="1"/>
          </p:cNvPicPr>
          <p:nvPr/>
        </p:nvPicPr>
        <p:blipFill rotWithShape="1">
          <a:blip r:embed="rId4">
            <a:extLst>
              <a:ext uri="{28A0092B-C50C-407E-A947-70E740481C1C}">
                <a14:useLocalDpi xmlns:a14="http://schemas.microsoft.com/office/drawing/2010/main" val="0"/>
              </a:ext>
            </a:extLst>
          </a:blip>
          <a:srcRect l="12758" t="10847" r="23276" b="18831"/>
          <a:stretch/>
        </p:blipFill>
        <p:spPr bwMode="auto">
          <a:xfrm>
            <a:off x="5004048" y="4329390"/>
            <a:ext cx="3256719" cy="20519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316" y="6387308"/>
            <a:ext cx="8766720" cy="369332"/>
          </a:xfrm>
          <a:prstGeom prst="rect">
            <a:avLst/>
          </a:prstGeom>
        </p:spPr>
        <p:txBody>
          <a:bodyPr wrap="square">
            <a:spAutoFit/>
          </a:bodyPr>
          <a:lstStyle/>
          <a:p>
            <a:r>
              <a:rPr lang="en-GB" dirty="0" smtClean="0">
                <a:hlinkClick r:id="rId5"/>
              </a:rPr>
              <a:t>http</a:t>
            </a:r>
            <a:r>
              <a:rPr lang="en-GB" dirty="0">
                <a:hlinkClick r:id="rId5"/>
              </a:rPr>
              <a:t>://</a:t>
            </a:r>
            <a:r>
              <a:rPr lang="en-GB" dirty="0" smtClean="0">
                <a:hlinkClick r:id="rId5"/>
              </a:rPr>
              <a:t>morganmfl.weebly.com/mfl-ideas/carousel-stations</a:t>
            </a:r>
            <a:r>
              <a:rPr lang="en-GB" dirty="0" smtClean="0"/>
              <a:t>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645" y="129698"/>
            <a:ext cx="68865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4" y="-331728"/>
            <a:ext cx="1526380"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D</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1026" name="Picture 2" descr="C:\Users\User\Pictures\Teaching\4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202" y="1916832"/>
            <a:ext cx="6717943" cy="4251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Pictures\Teaching\dice gap f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617" y="1916832"/>
            <a:ext cx="6673332" cy="44503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Pictures\Teaching\dice.png"/>
          <p:cNvPicPr>
            <a:picLocks noChangeAspect="1" noChangeArrowheads="1"/>
          </p:cNvPicPr>
          <p:nvPr/>
        </p:nvPicPr>
        <p:blipFill rotWithShape="1">
          <a:blip r:embed="rId5">
            <a:extLst>
              <a:ext uri="{28A0092B-C50C-407E-A947-70E740481C1C}">
                <a14:useLocalDpi xmlns:a14="http://schemas.microsoft.com/office/drawing/2010/main" val="0"/>
              </a:ext>
            </a:extLst>
          </a:blip>
          <a:srcRect r="2024"/>
          <a:stretch/>
        </p:blipFill>
        <p:spPr bwMode="auto">
          <a:xfrm>
            <a:off x="923099" y="1726733"/>
            <a:ext cx="7182849" cy="463144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39223"/>
            <a:ext cx="34766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17541"/>
            <a:ext cx="8229600" cy="4525963"/>
          </a:xfrm>
        </p:spPr>
        <p:txBody>
          <a:bodyPr>
            <a:normAutofit fontScale="77500" lnSpcReduction="20000"/>
          </a:bodyPr>
          <a:lstStyle/>
          <a:p>
            <a:pPr marL="0" indent="0">
              <a:buNone/>
            </a:pPr>
            <a:endParaRPr lang="en-GB" dirty="0" smtClean="0"/>
          </a:p>
          <a:p>
            <a:pPr>
              <a:buClr>
                <a:srgbClr val="FF0066"/>
              </a:buClr>
              <a:buFont typeface="Wingdings" panose="05000000000000000000" pitchFamily="2" charset="2"/>
              <a:buChar char="q"/>
            </a:pPr>
            <a:r>
              <a:rPr lang="en-GB" dirty="0" smtClean="0"/>
              <a:t>European Languages Week</a:t>
            </a:r>
          </a:p>
          <a:p>
            <a:pPr>
              <a:buClr>
                <a:srgbClr val="FF0066"/>
              </a:buClr>
              <a:buFont typeface="Wingdings" panose="05000000000000000000" pitchFamily="2" charset="2"/>
              <a:buChar char="q"/>
            </a:pPr>
            <a:r>
              <a:rPr lang="en-GB" dirty="0" smtClean="0"/>
              <a:t>Resources: </a:t>
            </a:r>
            <a:r>
              <a:rPr lang="en-GB" dirty="0" smtClean="0">
                <a:hlinkClick r:id="rId3"/>
              </a:rPr>
              <a:t>http</a:t>
            </a:r>
            <a:r>
              <a:rPr lang="en-GB" dirty="0">
                <a:hlinkClick r:id="rId3"/>
              </a:rPr>
              <a:t>://edl.ecml.at</a:t>
            </a:r>
            <a:r>
              <a:rPr lang="en-GB" dirty="0" smtClean="0">
                <a:hlinkClick r:id="rId3"/>
              </a:rPr>
              <a:t>/</a:t>
            </a:r>
            <a:endParaRPr lang="en-GB" dirty="0" smtClean="0"/>
          </a:p>
          <a:p>
            <a:pPr>
              <a:buClr>
                <a:srgbClr val="FF0066"/>
              </a:buClr>
              <a:buFont typeface="Wingdings" panose="05000000000000000000" pitchFamily="2" charset="2"/>
              <a:buChar char="q"/>
            </a:pPr>
            <a:r>
              <a:rPr lang="en-GB" dirty="0" smtClean="0"/>
              <a:t>Launch of </a:t>
            </a:r>
            <a:r>
              <a:rPr lang="en-GB" dirty="0" err="1" smtClean="0"/>
              <a:t>Duolingo</a:t>
            </a:r>
            <a:r>
              <a:rPr lang="en-GB" dirty="0" smtClean="0"/>
              <a:t> </a:t>
            </a:r>
            <a:r>
              <a:rPr lang="en-GB" dirty="0"/>
              <a:t>competition </a:t>
            </a:r>
            <a:r>
              <a:rPr lang="en-GB" dirty="0" smtClean="0"/>
              <a:t>(staff </a:t>
            </a:r>
            <a:r>
              <a:rPr lang="en-GB" dirty="0"/>
              <a:t>and </a:t>
            </a:r>
            <a:r>
              <a:rPr lang="en-GB" dirty="0" smtClean="0"/>
              <a:t>pupils)</a:t>
            </a:r>
            <a:endParaRPr lang="en-GB" dirty="0"/>
          </a:p>
          <a:p>
            <a:pPr marL="0" indent="0">
              <a:buClr>
                <a:srgbClr val="FF0066"/>
              </a:buClr>
              <a:buNone/>
            </a:pPr>
            <a:r>
              <a:rPr lang="en-GB" dirty="0" smtClean="0"/>
              <a:t>and lunchtime </a:t>
            </a:r>
            <a:r>
              <a:rPr lang="en-GB" dirty="0" err="1" smtClean="0"/>
              <a:t>Duolingo</a:t>
            </a:r>
            <a:r>
              <a:rPr lang="en-GB" dirty="0" smtClean="0"/>
              <a:t> club </a:t>
            </a:r>
          </a:p>
          <a:p>
            <a:pPr marL="0" indent="0">
              <a:buClr>
                <a:srgbClr val="FF0066"/>
              </a:buClr>
              <a:buNone/>
            </a:pPr>
            <a:r>
              <a:rPr lang="en-GB" dirty="0" smtClean="0"/>
              <a:t>–Lots </a:t>
            </a:r>
            <a:r>
              <a:rPr lang="en-GB" dirty="0"/>
              <a:t>of resources </a:t>
            </a:r>
            <a:r>
              <a:rPr lang="en-GB" dirty="0" smtClean="0"/>
              <a:t>kindly shared </a:t>
            </a:r>
            <a:r>
              <a:rPr lang="en-GB" dirty="0"/>
              <a:t>by David Shanks here:</a:t>
            </a:r>
          </a:p>
          <a:p>
            <a:pPr marL="0" indent="0">
              <a:buClr>
                <a:srgbClr val="FF0066"/>
              </a:buClr>
              <a:buNone/>
            </a:pPr>
            <a:r>
              <a:rPr lang="en-GB" dirty="0">
                <a:hlinkClick r:id="rId4"/>
              </a:rPr>
              <a:t>https://</a:t>
            </a:r>
            <a:r>
              <a:rPr lang="en-GB" dirty="0" smtClean="0">
                <a:hlinkClick r:id="rId4"/>
              </a:rPr>
              <a:t>www.dropbox.com/sh/ymm07nf85cfh3wr/AACnz6ota-cknRU9EBlAVpQka?dl=0</a:t>
            </a:r>
            <a:endParaRPr lang="en-GB" dirty="0" smtClean="0"/>
          </a:p>
          <a:p>
            <a:pPr>
              <a:buClr>
                <a:srgbClr val="FF0066"/>
              </a:buClr>
              <a:buFont typeface="Wingdings" panose="05000000000000000000" pitchFamily="2" charset="2"/>
              <a:buChar char="q"/>
            </a:pPr>
            <a:r>
              <a:rPr lang="en-GB" dirty="0" smtClean="0"/>
              <a:t>Launch of German Club</a:t>
            </a:r>
          </a:p>
          <a:p>
            <a:pPr>
              <a:buClr>
                <a:srgbClr val="FF0066"/>
              </a:buClr>
              <a:buFont typeface="Wingdings" panose="05000000000000000000" pitchFamily="2" charset="2"/>
              <a:buChar char="q"/>
            </a:pPr>
            <a:r>
              <a:rPr lang="en-GB" dirty="0" smtClean="0"/>
              <a:t>Themed </a:t>
            </a:r>
            <a:r>
              <a:rPr lang="en-GB" dirty="0" smtClean="0"/>
              <a:t>lunches and music played in the hall</a:t>
            </a:r>
          </a:p>
          <a:p>
            <a:pPr marL="0" indent="0">
              <a:buClr>
                <a:srgbClr val="FF0066"/>
              </a:buClr>
              <a:buNone/>
            </a:pPr>
            <a:r>
              <a:rPr lang="en-GB" dirty="0" smtClean="0"/>
              <a:t>Bake Off Competition</a:t>
            </a:r>
          </a:p>
          <a:p>
            <a:pPr marL="0" indent="0">
              <a:buClr>
                <a:srgbClr val="FF0066"/>
              </a:buClr>
              <a:buNone/>
            </a:pPr>
            <a:r>
              <a:rPr lang="en-GB" dirty="0" smtClean="0"/>
              <a:t>‘Why Learn A Language?’ </a:t>
            </a:r>
            <a:r>
              <a:rPr lang="en-GB" dirty="0" smtClean="0"/>
              <a:t>Poster Competition</a:t>
            </a:r>
            <a:endParaRPr lang="en-GB" dirty="0"/>
          </a:p>
          <a:p>
            <a:pPr marL="0" indent="0">
              <a:buClr>
                <a:srgbClr val="FF0066"/>
              </a:buClr>
              <a:buNone/>
            </a:pPr>
            <a:endParaRPr lang="en-GB" dirty="0"/>
          </a:p>
        </p:txBody>
      </p:sp>
      <p:sp>
        <p:nvSpPr>
          <p:cNvPr id="4" name="Rectangle 3"/>
          <p:cNvSpPr/>
          <p:nvPr/>
        </p:nvSpPr>
        <p:spPr>
          <a:xfrm>
            <a:off x="305348" y="-331728"/>
            <a:ext cx="1223413" cy="2646878"/>
          </a:xfrm>
          <a:prstGeom prst="rect">
            <a:avLst/>
          </a:prstGeom>
          <a:noFill/>
        </p:spPr>
        <p:txBody>
          <a:bodyPr wrap="none" lIns="91440" tIns="45720" rIns="91440" bIns="45720">
            <a:spAutoFit/>
          </a:bodyPr>
          <a:lstStyle/>
          <a:p>
            <a:pPr algn="ctr"/>
            <a:r>
              <a:rPr lang="en-US" sz="166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E</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1026" name="Picture 2" descr="Image result for european languages da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7972" y="5661248"/>
            <a:ext cx="1636845" cy="921184"/>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86849"/>
            <a:ext cx="6372225" cy="93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7209" y="1206072"/>
            <a:ext cx="7162800" cy="91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3034" y="2124919"/>
            <a:ext cx="2466975" cy="95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959" y="2060848"/>
            <a:ext cx="2808312" cy="3760083"/>
          </a:xfrm>
        </p:spPr>
      </p:pic>
      <p:sp>
        <p:nvSpPr>
          <p:cNvPr id="4" name="Rectangle 3"/>
          <p:cNvSpPr/>
          <p:nvPr/>
        </p:nvSpPr>
        <p:spPr>
          <a:xfrm>
            <a:off x="335805" y="-331728"/>
            <a:ext cx="1162498" cy="2646878"/>
          </a:xfrm>
          <a:prstGeom prst="rect">
            <a:avLst/>
          </a:prstGeom>
          <a:noFill/>
        </p:spPr>
        <p:txBody>
          <a:bodyPr wrap="none" lIns="91440" tIns="45720" rIns="91440" bIns="45720">
            <a:spAutoFit/>
          </a:bodyPr>
          <a:lstStyle/>
          <a:p>
            <a:pPr algn="ctr"/>
            <a:r>
              <a:rPr lang="en-US" sz="166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F</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315150"/>
            <a:ext cx="4410116" cy="3332531"/>
          </a:xfrm>
          <a:prstGeom prst="rect">
            <a:avLst/>
          </a:prstGeom>
        </p:spPr>
      </p:pic>
      <p:sp>
        <p:nvSpPr>
          <p:cNvPr id="9" name="TextBox 8"/>
          <p:cNvSpPr txBox="1"/>
          <p:nvPr/>
        </p:nvSpPr>
        <p:spPr>
          <a:xfrm>
            <a:off x="335805" y="6021288"/>
            <a:ext cx="7836595" cy="646331"/>
          </a:xfrm>
          <a:prstGeom prst="rect">
            <a:avLst/>
          </a:prstGeom>
          <a:noFill/>
        </p:spPr>
        <p:txBody>
          <a:bodyPr wrap="square" rtlCol="0">
            <a:spAutoFit/>
          </a:bodyPr>
          <a:lstStyle/>
          <a:p>
            <a:pPr marL="285750" indent="-285750">
              <a:buClr>
                <a:srgbClr val="FF0066"/>
              </a:buClr>
              <a:buFont typeface="Wingdings" panose="05000000000000000000" pitchFamily="2" charset="2"/>
              <a:buChar char="q"/>
            </a:pPr>
            <a:r>
              <a:rPr lang="en-GB" dirty="0" smtClean="0"/>
              <a:t>Nice starter activity based on app</a:t>
            </a:r>
          </a:p>
          <a:p>
            <a:r>
              <a:rPr lang="en-GB" dirty="0" smtClean="0">
                <a:hlinkClick r:id="rId5"/>
              </a:rPr>
              <a:t>https</a:t>
            </a:r>
            <a:r>
              <a:rPr lang="en-GB" dirty="0">
                <a:hlinkClick r:id="rId5"/>
              </a:rPr>
              <a:t>://</a:t>
            </a:r>
            <a:r>
              <a:rPr lang="en-GB" dirty="0" smtClean="0">
                <a:hlinkClick r:id="rId5"/>
              </a:rPr>
              <a:t>www.tes.com/teaching-resource/4-pictures-1-word-french-6328768</a:t>
            </a:r>
            <a:r>
              <a:rPr lang="en-GB" dirty="0" smtClean="0"/>
              <a:t> </a:t>
            </a:r>
          </a:p>
        </p:txBody>
      </p:sp>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18490"/>
            <a:ext cx="7512109" cy="97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974723"/>
            <a:ext cx="4574858" cy="97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651" y="-331728"/>
            <a:ext cx="1540806" cy="2646878"/>
          </a:xfrm>
          <a:prstGeom prst="rect">
            <a:avLst/>
          </a:prstGeom>
          <a:noFill/>
        </p:spPr>
        <p:txBody>
          <a:bodyPr wrap="none" lIns="91440" tIns="45720" rIns="91440" bIns="45720">
            <a:spAutoFit/>
          </a:bodyPr>
          <a:lstStyle/>
          <a:p>
            <a:pPr algn="ctr"/>
            <a:r>
              <a:rPr lang="en-US" sz="166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G</a:t>
            </a:r>
            <a:endParaRPr lang="en-US" sz="16600" b="1" cap="none" spc="0"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pic>
        <p:nvPicPr>
          <p:cNvPr id="2050" name="Picture 2" descr="C:\Users\User\Pictures\Teaching\3920004_ori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394" y="391533"/>
            <a:ext cx="3053987" cy="2095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Pictures\Teaching\5172596_or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51" y="2564904"/>
            <a:ext cx="2986887" cy="4068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Pictures\Teaching\8883877_ori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046629"/>
            <a:ext cx="5179910" cy="3564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rganmfl.weebly.com/uploads/3/8/4/7/38470863/7346404_ori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87149"/>
            <a:ext cx="3707904" cy="41465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organmfl.weebly.com/uploads/3/8/4/7/38470863/8241258_ori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3046629"/>
            <a:ext cx="5179910" cy="356469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4732" y="139223"/>
            <a:ext cx="43148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984</Words>
  <Application>Microsoft Office PowerPoint</Application>
  <PresentationFormat>On-screen Show (4:3)</PresentationFormat>
  <Paragraphs>258</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STARTER CHALLENGE: How many words / phrases can you think of in French or Spanish to describe the emojis?  Work in pairs to annotate your sheet.</vt:lpstr>
      <vt:lpstr>An A-Z of Ideas  for the Language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DMORGAN6</dc:creator>
  <cp:lastModifiedBy>User</cp:lastModifiedBy>
  <cp:revision>90</cp:revision>
  <cp:lastPrinted>2017-09-17T09:54:18Z</cp:lastPrinted>
  <dcterms:created xsi:type="dcterms:W3CDTF">2017-07-13T11:29:18Z</dcterms:created>
  <dcterms:modified xsi:type="dcterms:W3CDTF">2017-09-17T11:35:39Z</dcterms:modified>
</cp:coreProperties>
</file>