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77" r:id="rId2"/>
    <p:sldId id="274" r:id="rId3"/>
    <p:sldId id="284" r:id="rId4"/>
    <p:sldId id="285" r:id="rId5"/>
    <p:sldId id="257" r:id="rId6"/>
    <p:sldId id="269" r:id="rId7"/>
    <p:sldId id="264" r:id="rId8"/>
    <p:sldId id="286" r:id="rId9"/>
    <p:sldId id="275" r:id="rId10"/>
    <p:sldId id="280" r:id="rId11"/>
    <p:sldId id="278" r:id="rId12"/>
    <p:sldId id="279" r:id="rId13"/>
    <p:sldId id="271" r:id="rId14"/>
    <p:sldId id="270" r:id="rId15"/>
    <p:sldId id="281" r:id="rId16"/>
    <p:sldId id="259" r:id="rId17"/>
    <p:sldId id="291" r:id="rId18"/>
    <p:sldId id="263" r:id="rId19"/>
    <p:sldId id="265" r:id="rId20"/>
    <p:sldId id="276" r:id="rId21"/>
    <p:sldId id="282" r:id="rId22"/>
    <p:sldId id="272" r:id="rId23"/>
    <p:sldId id="273" r:id="rId24"/>
    <p:sldId id="290" r:id="rId25"/>
    <p:sldId id="283" r:id="rId26"/>
    <p:sldId id="260" r:id="rId27"/>
    <p:sldId id="262" r:id="rId28"/>
    <p:sldId id="287" r:id="rId29"/>
    <p:sldId id="267" r:id="rId30"/>
    <p:sldId id="261" r:id="rId31"/>
    <p:sldId id="288" r:id="rId32"/>
    <p:sldId id="266" r:id="rId33"/>
    <p:sldId id="26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9502" autoAdjust="0"/>
  </p:normalViewPr>
  <p:slideViewPr>
    <p:cSldViewPr>
      <p:cViewPr>
        <p:scale>
          <a:sx n="70" d="100"/>
          <a:sy n="70" d="100"/>
        </p:scale>
        <p:origin x="-135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B2CC9-4020-4A5E-9057-FD25802F814F}" type="datetimeFigureOut">
              <a:rPr lang="en-GB" smtClean="0"/>
              <a:t>22/08/2017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94008-A404-49EE-8F73-1057DC80E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29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162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222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366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0487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5661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866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9917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6379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9917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8502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41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0708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5554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7072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2637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1006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4566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5597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907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9969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8496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500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5261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7680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2283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5811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29604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456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806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673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106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905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858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Created By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MorganMFL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4008-A404-49EE-8F73-1057DC80EC9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309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842D-B409-4B51-A1C9-36DCFBBDD3D1}" type="datetime2">
              <a:rPr lang="es-ES_tradnl" smtClean="0"/>
              <a:t>martes, 22 de agosto de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0803-1C88-4232-9E6C-E1DB28C86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52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F308-5E1A-46F3-9958-CF31B143C344}" type="datetime2">
              <a:rPr lang="es-ES_tradnl" smtClean="0"/>
              <a:t>martes, 22 de agosto de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0803-1C88-4232-9E6C-E1DB28C86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14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3235-EA69-46AE-BAD4-566431FDB0AB}" type="datetime2">
              <a:rPr lang="es-ES_tradnl" smtClean="0"/>
              <a:t>martes, 22 de agosto de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0803-1C88-4232-9E6C-E1DB28C86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616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0789-D781-40EE-90F4-4FB5E414C0EC}" type="datetime2">
              <a:rPr lang="es-ES_tradnl" smtClean="0"/>
              <a:t>martes, 22 de agosto de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0803-1C88-4232-9E6C-E1DB28C86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94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B951-ADCC-479B-8B29-BE26922BB2CE}" type="datetime2">
              <a:rPr lang="es-ES_tradnl" smtClean="0"/>
              <a:t>martes, 22 de agosto de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0803-1C88-4232-9E6C-E1DB28C86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48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8671-9A9A-4CB9-B273-872FB30CFBF2}" type="datetime2">
              <a:rPr lang="es-ES_tradnl" smtClean="0"/>
              <a:t>martes, 22 de agosto de 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0803-1C88-4232-9E6C-E1DB28C86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74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FCCB-22A9-49F7-8F23-1A4351E2DA8E}" type="datetime2">
              <a:rPr lang="es-ES_tradnl" smtClean="0"/>
              <a:t>martes, 22 de agosto de 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0803-1C88-4232-9E6C-E1DB28C86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58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B89D-7572-460B-925B-4859E6B8AAA6}" type="datetime2">
              <a:rPr lang="es-ES_tradnl" smtClean="0"/>
              <a:t>martes, 22 de agosto de 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0803-1C88-4232-9E6C-E1DB28C86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69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73CE-EFE8-4FD4-BD9E-BEFB5115A61C}" type="datetime2">
              <a:rPr lang="es-ES_tradnl" smtClean="0"/>
              <a:t>martes, 22 de agosto de 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0803-1C88-4232-9E6C-E1DB28C86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00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3AEB-815E-4E7B-9AA9-C641820E3B9F}" type="datetime2">
              <a:rPr lang="es-ES_tradnl" smtClean="0"/>
              <a:t>martes, 22 de agosto de 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0803-1C88-4232-9E6C-E1DB28C86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62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8A0FC-C133-4D23-841D-1AAE9EC635E8}" type="datetime2">
              <a:rPr lang="es-ES_tradnl" smtClean="0"/>
              <a:t>martes, 22 de agosto de 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0803-1C88-4232-9E6C-E1DB28C86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02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A804-3A33-4DB1-AB40-C3B8CA65B472}" type="datetime2">
              <a:rPr lang="es-ES_tradnl" smtClean="0"/>
              <a:t>martes, 22 de agosto de 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20803-1C88-4232-9E6C-E1DB28C86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71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gif"/><Relationship Id="rId3" Type="http://schemas.openxmlformats.org/officeDocument/2006/relationships/image" Target="../media/image19.gif"/><Relationship Id="rId7" Type="http://schemas.openxmlformats.org/officeDocument/2006/relationships/image" Target="../media/image2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400" y="145416"/>
            <a:ext cx="8839200" cy="6463308"/>
          </a:xfrm>
          <a:prstGeom prst="rect">
            <a:avLst/>
          </a:prstGeom>
          <a:noFill/>
          <a:ln w="76200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81000" y="381000"/>
            <a:ext cx="8382000" cy="5909310"/>
          </a:xfrm>
          <a:prstGeom prst="rect">
            <a:avLst/>
          </a:prstGeom>
          <a:noFill/>
          <a:ln w="76200">
            <a:solidFill>
              <a:srgbClr val="FFFF00"/>
            </a:solidFill>
            <a:prstDash val="dashDot"/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GB" sz="66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30+</a:t>
            </a:r>
            <a:r>
              <a:rPr lang="en-GB" sz="6600" b="1" dirty="0" smtClean="0">
                <a:latin typeface="Berlin Sans FB Demi" panose="020E0802020502020306" pitchFamily="34" charset="0"/>
              </a:rPr>
              <a:t> </a:t>
            </a:r>
            <a:r>
              <a:rPr lang="en-GB" sz="66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Spanish</a:t>
            </a:r>
            <a:r>
              <a:rPr lang="en-GB" sz="6600" b="1" dirty="0" smtClean="0">
                <a:latin typeface="Berlin Sans FB Demi" panose="020E0802020502020306" pitchFamily="34" charset="0"/>
              </a:rPr>
              <a:t> </a:t>
            </a:r>
            <a:r>
              <a:rPr lang="en-GB" sz="66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Starters</a:t>
            </a:r>
            <a:endParaRPr lang="en-GB" sz="6600" b="1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2050" name="Picture 2" descr="Image result for spanish 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14600"/>
            <a:ext cx="5715000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13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Traduce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adverbios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inglés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Translate the adverbs into English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425433"/>
              </p:ext>
            </p:extLst>
          </p:nvPr>
        </p:nvGraphicFramePr>
        <p:xfrm>
          <a:off x="457200" y="1600200"/>
          <a:ext cx="83058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2900"/>
                <a:gridCol w="41529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por</a:t>
                      </a:r>
                      <a:r>
                        <a:rPr lang="en-GB" sz="2800" dirty="0" smtClean="0"/>
                        <a:t> la </a:t>
                      </a:r>
                      <a:r>
                        <a:rPr lang="en-GB" sz="2800" dirty="0" err="1" smtClean="0"/>
                        <a:t>tarde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el fin de</a:t>
                      </a:r>
                      <a:r>
                        <a:rPr lang="en-GB" sz="2800" baseline="0" dirty="0" smtClean="0"/>
                        <a:t> </a:t>
                      </a:r>
                      <a:r>
                        <a:rPr lang="en-GB" sz="2800" baseline="0" dirty="0" err="1" smtClean="0"/>
                        <a:t>semana</a:t>
                      </a:r>
                      <a:r>
                        <a:rPr lang="en-GB" sz="2800" baseline="0" dirty="0" smtClean="0"/>
                        <a:t> que </a:t>
                      </a:r>
                      <a:r>
                        <a:rPr lang="en-GB" sz="2800" baseline="0" dirty="0" err="1" smtClean="0"/>
                        <a:t>viene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la </a:t>
                      </a:r>
                      <a:r>
                        <a:rPr lang="en-GB" sz="2800" dirty="0" err="1" smtClean="0"/>
                        <a:t>semana</a:t>
                      </a:r>
                      <a:r>
                        <a:rPr lang="en-GB" sz="2800" dirty="0" smtClean="0"/>
                        <a:t> </a:t>
                      </a:r>
                      <a:r>
                        <a:rPr lang="en-GB" sz="2800" dirty="0" err="1" smtClean="0"/>
                        <a:t>pasada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el </a:t>
                      </a:r>
                      <a:r>
                        <a:rPr lang="en-GB" sz="2800" dirty="0" err="1" smtClean="0"/>
                        <a:t>año</a:t>
                      </a:r>
                      <a:r>
                        <a:rPr lang="en-GB" sz="2800" dirty="0" smtClean="0"/>
                        <a:t> que </a:t>
                      </a:r>
                      <a:r>
                        <a:rPr lang="en-GB" sz="2800" dirty="0" err="1" smtClean="0"/>
                        <a:t>viene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ayer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luego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 menudo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 </a:t>
                      </a:r>
                      <a:r>
                        <a:rPr lang="en-GB" sz="2800" dirty="0" err="1" smtClean="0"/>
                        <a:t>veces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6024" y="1673517"/>
            <a:ext cx="3962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in the afternoon</a:t>
            </a:r>
          </a:p>
          <a:p>
            <a:r>
              <a:rPr lang="en-GB" sz="3200" dirty="0" smtClean="0"/>
              <a:t>next weekend</a:t>
            </a:r>
          </a:p>
          <a:p>
            <a:r>
              <a:rPr lang="en-GB" sz="3200" dirty="0" smtClean="0"/>
              <a:t>last week</a:t>
            </a:r>
          </a:p>
          <a:p>
            <a:r>
              <a:rPr lang="en-GB" sz="3200" dirty="0" smtClean="0"/>
              <a:t>next year</a:t>
            </a:r>
          </a:p>
          <a:p>
            <a:r>
              <a:rPr lang="en-GB" sz="3200" dirty="0" smtClean="0"/>
              <a:t>yesterday</a:t>
            </a:r>
          </a:p>
          <a:p>
            <a:r>
              <a:rPr lang="en-GB" sz="3200" dirty="0" smtClean="0"/>
              <a:t>later</a:t>
            </a:r>
          </a:p>
          <a:p>
            <a:r>
              <a:rPr lang="en-GB" sz="3200" dirty="0" smtClean="0"/>
              <a:t>often</a:t>
            </a:r>
          </a:p>
          <a:p>
            <a:r>
              <a:rPr lang="en-GB" sz="3200" dirty="0" smtClean="0"/>
              <a:t>sometimes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2316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Traduce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sitios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inglés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Translate the places into English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500497"/>
              </p:ext>
            </p:extLst>
          </p:nvPr>
        </p:nvGraphicFramePr>
        <p:xfrm>
          <a:off x="457200" y="1600200"/>
          <a:ext cx="83058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2900"/>
                <a:gridCol w="41529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u="sng" dirty="0" err="1" smtClean="0"/>
                        <a:t>carn</a:t>
                      </a:r>
                      <a:r>
                        <a:rPr lang="en-GB" sz="2800" dirty="0" err="1" smtClean="0"/>
                        <a:t>icería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u="sng" dirty="0" err="1" smtClean="0"/>
                        <a:t>pastel</a:t>
                      </a:r>
                      <a:r>
                        <a:rPr lang="en-GB" sz="2800" dirty="0" err="1" smtClean="0"/>
                        <a:t>ería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u="sng" dirty="0" err="1" smtClean="0"/>
                        <a:t>pescad</a:t>
                      </a:r>
                      <a:r>
                        <a:rPr lang="en-GB" sz="2800" dirty="0" err="1" smtClean="0"/>
                        <a:t>ería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u="sng" dirty="0" err="1" smtClean="0"/>
                        <a:t>libr</a:t>
                      </a:r>
                      <a:r>
                        <a:rPr lang="en-GB" sz="2800" dirty="0" err="1" smtClean="0"/>
                        <a:t>ería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u="sng" dirty="0" err="1" smtClean="0"/>
                        <a:t>pel</a:t>
                      </a:r>
                      <a:r>
                        <a:rPr lang="en-GB" sz="2800" u="none" dirty="0" err="1" smtClean="0"/>
                        <a:t>uquería</a:t>
                      </a:r>
                      <a:endParaRPr lang="en-GB" sz="28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tienda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mercado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poli</a:t>
                      </a:r>
                      <a:r>
                        <a:rPr lang="en-GB" sz="2800" u="sng" dirty="0" err="1" smtClean="0"/>
                        <a:t>deport</a:t>
                      </a:r>
                      <a:r>
                        <a:rPr lang="en-GB" sz="2800" dirty="0" err="1" smtClean="0"/>
                        <a:t>ivo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6024" y="1673517"/>
            <a:ext cx="3962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butcher’s</a:t>
            </a:r>
          </a:p>
          <a:p>
            <a:r>
              <a:rPr lang="en-GB" sz="3200" dirty="0" smtClean="0"/>
              <a:t>cake shop</a:t>
            </a:r>
          </a:p>
          <a:p>
            <a:r>
              <a:rPr lang="en-GB" sz="3200" dirty="0" smtClean="0"/>
              <a:t>fish market</a:t>
            </a:r>
          </a:p>
          <a:p>
            <a:r>
              <a:rPr lang="en-GB" sz="3200" dirty="0" smtClean="0"/>
              <a:t>bookshop</a:t>
            </a:r>
          </a:p>
          <a:p>
            <a:r>
              <a:rPr lang="en-GB" sz="3200" dirty="0" smtClean="0"/>
              <a:t>hairdressers</a:t>
            </a:r>
          </a:p>
          <a:p>
            <a:r>
              <a:rPr lang="en-GB" sz="3200" dirty="0" smtClean="0"/>
              <a:t>shop</a:t>
            </a:r>
          </a:p>
          <a:p>
            <a:r>
              <a:rPr lang="en-GB" sz="3200" dirty="0" smtClean="0"/>
              <a:t>market</a:t>
            </a:r>
          </a:p>
          <a:p>
            <a:r>
              <a:rPr lang="en-GB" sz="3200" dirty="0" smtClean="0"/>
              <a:t>sports centre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8559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Traduce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conectores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inglés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Translate the connectives into English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159217"/>
              </p:ext>
            </p:extLst>
          </p:nvPr>
        </p:nvGraphicFramePr>
        <p:xfrm>
          <a:off x="457200" y="1600200"/>
          <a:ext cx="83058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2900"/>
                <a:gridCol w="41529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por</a:t>
                      </a:r>
                      <a:r>
                        <a:rPr lang="en-GB" sz="2800" dirty="0" smtClean="0"/>
                        <a:t> causa de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aunque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además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ya</a:t>
                      </a:r>
                      <a:r>
                        <a:rPr lang="en-GB" sz="2800" dirty="0" smtClean="0"/>
                        <a:t> que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u="none" dirty="0" err="1" smtClean="0"/>
                        <a:t>así</a:t>
                      </a:r>
                      <a:r>
                        <a:rPr lang="en-GB" sz="2800" u="none" dirty="0" smtClean="0"/>
                        <a:t> que</a:t>
                      </a:r>
                      <a:endParaRPr lang="en-GB" sz="2800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dado</a:t>
                      </a:r>
                      <a:r>
                        <a:rPr lang="en-GB" sz="2800" baseline="0" dirty="0" smtClean="0"/>
                        <a:t> que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por</a:t>
                      </a:r>
                      <a:r>
                        <a:rPr lang="en-GB" sz="2800" dirty="0" smtClean="0"/>
                        <a:t> </a:t>
                      </a:r>
                      <a:r>
                        <a:rPr lang="en-GB" sz="2800" dirty="0" err="1" smtClean="0"/>
                        <a:t>eso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6024" y="1673517"/>
            <a:ext cx="3962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because of</a:t>
            </a:r>
          </a:p>
          <a:p>
            <a:r>
              <a:rPr lang="en-GB" sz="3200" dirty="0" smtClean="0"/>
              <a:t>although</a:t>
            </a:r>
          </a:p>
          <a:p>
            <a:r>
              <a:rPr lang="en-GB" sz="3200" dirty="0" smtClean="0"/>
              <a:t>in addition</a:t>
            </a:r>
          </a:p>
          <a:p>
            <a:r>
              <a:rPr lang="en-GB" sz="3200" dirty="0" smtClean="0"/>
              <a:t>since, as</a:t>
            </a:r>
          </a:p>
          <a:p>
            <a:r>
              <a:rPr lang="en-GB" sz="3200" dirty="0" smtClean="0"/>
              <a:t>so</a:t>
            </a:r>
          </a:p>
          <a:p>
            <a:r>
              <a:rPr lang="en-GB" sz="3200" dirty="0" smtClean="0"/>
              <a:t>given that</a:t>
            </a:r>
          </a:p>
          <a:p>
            <a:r>
              <a:rPr lang="en-GB" sz="3200" dirty="0" smtClean="0"/>
              <a:t>or</a:t>
            </a:r>
          </a:p>
          <a:p>
            <a:r>
              <a:rPr lang="en-GB" sz="3200" dirty="0" smtClean="0"/>
              <a:t>therefore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4446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err="1" smtClean="0"/>
              <a:t>Masculino</a:t>
            </a:r>
            <a:r>
              <a:rPr lang="en-GB" dirty="0" smtClean="0"/>
              <a:t> o </a:t>
            </a:r>
            <a:r>
              <a:rPr lang="en-GB" dirty="0" err="1" smtClean="0"/>
              <a:t>femenino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Masculine or feminine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215701"/>
              </p:ext>
            </p:extLst>
          </p:nvPr>
        </p:nvGraphicFramePr>
        <p:xfrm>
          <a:off x="457200" y="1600200"/>
          <a:ext cx="83058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2900"/>
                <a:gridCol w="41529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coche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estación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árbol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madre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libro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restaurante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aula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clase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carnicería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maquillaje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gente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pelota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universidad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tarde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miel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canción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892140"/>
              </p:ext>
            </p:extLst>
          </p:nvPr>
        </p:nvGraphicFramePr>
        <p:xfrm>
          <a:off x="457200" y="1600200"/>
          <a:ext cx="83058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2900"/>
                <a:gridCol w="41529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0070C0"/>
                          </a:solidFill>
                        </a:rPr>
                        <a:t>coche</a:t>
                      </a:r>
                      <a:endParaRPr lang="en-GB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FF66CC"/>
                          </a:solidFill>
                        </a:rPr>
                        <a:t>estación</a:t>
                      </a:r>
                      <a:endParaRPr lang="en-GB" sz="2800" dirty="0">
                        <a:solidFill>
                          <a:srgbClr val="FF66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0070C0"/>
                          </a:solidFill>
                        </a:rPr>
                        <a:t>árbol</a:t>
                      </a:r>
                      <a:endParaRPr lang="en-GB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FF66CC"/>
                          </a:solidFill>
                        </a:rPr>
                        <a:t>madre</a:t>
                      </a:r>
                      <a:endParaRPr lang="en-GB" sz="2800" dirty="0">
                        <a:solidFill>
                          <a:srgbClr val="FF66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0070C0"/>
                          </a:solidFill>
                        </a:rPr>
                        <a:t>libro</a:t>
                      </a:r>
                      <a:endParaRPr lang="en-GB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0070C0"/>
                          </a:solidFill>
                        </a:rPr>
                        <a:t>restaurante</a:t>
                      </a:r>
                      <a:endParaRPr lang="en-GB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FF66CC"/>
                          </a:solidFill>
                        </a:rPr>
                        <a:t>aula</a:t>
                      </a:r>
                      <a:endParaRPr lang="en-GB" sz="2800" dirty="0">
                        <a:solidFill>
                          <a:srgbClr val="FF66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FF66CC"/>
                          </a:solidFill>
                        </a:rPr>
                        <a:t>clase</a:t>
                      </a:r>
                      <a:endParaRPr lang="en-GB" sz="2800" dirty="0">
                        <a:solidFill>
                          <a:srgbClr val="FF66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FF66CC"/>
                          </a:solidFill>
                        </a:rPr>
                        <a:t>carnicería</a:t>
                      </a:r>
                      <a:endParaRPr lang="en-GB" sz="2800" dirty="0">
                        <a:solidFill>
                          <a:srgbClr val="FF66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0070C0"/>
                          </a:solidFill>
                        </a:rPr>
                        <a:t>maquillaje</a:t>
                      </a:r>
                      <a:endParaRPr lang="en-GB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FF66CC"/>
                          </a:solidFill>
                        </a:rPr>
                        <a:t>gente</a:t>
                      </a:r>
                      <a:endParaRPr lang="en-GB" sz="2800" dirty="0">
                        <a:solidFill>
                          <a:srgbClr val="FF66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FF66CC"/>
                          </a:solidFill>
                        </a:rPr>
                        <a:t>pelota</a:t>
                      </a:r>
                      <a:endParaRPr lang="en-GB" sz="2800" dirty="0">
                        <a:solidFill>
                          <a:srgbClr val="FF66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FF66CC"/>
                          </a:solidFill>
                        </a:rPr>
                        <a:t>universidad</a:t>
                      </a:r>
                      <a:endParaRPr lang="en-GB" sz="2800" dirty="0">
                        <a:solidFill>
                          <a:srgbClr val="FF66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FF66CC"/>
                          </a:solidFill>
                        </a:rPr>
                        <a:t>tarde</a:t>
                      </a:r>
                      <a:endParaRPr lang="en-GB" sz="2800" dirty="0">
                        <a:solidFill>
                          <a:srgbClr val="FF66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FF66CC"/>
                          </a:solidFill>
                        </a:rPr>
                        <a:t>miel</a:t>
                      </a:r>
                      <a:endParaRPr lang="en-GB" sz="2800" dirty="0">
                        <a:solidFill>
                          <a:srgbClr val="FF66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FF66CC"/>
                          </a:solidFill>
                        </a:rPr>
                        <a:t>canción</a:t>
                      </a:r>
                      <a:endParaRPr lang="en-GB" sz="2800" dirty="0">
                        <a:solidFill>
                          <a:srgbClr val="FF66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086600" y="5638800"/>
            <a:ext cx="19812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AYUDA:</a:t>
            </a:r>
          </a:p>
          <a:p>
            <a:pPr algn="ctr"/>
            <a:r>
              <a:rPr lang="en-GB" b="1" dirty="0" err="1" smtClean="0">
                <a:solidFill>
                  <a:schemeClr val="tx1"/>
                </a:solidFill>
              </a:rPr>
              <a:t>Utiliza</a:t>
            </a:r>
            <a:r>
              <a:rPr lang="en-GB" b="1" dirty="0" smtClean="0">
                <a:solidFill>
                  <a:schemeClr val="tx1"/>
                </a:solidFill>
              </a:rPr>
              <a:t> un </a:t>
            </a:r>
            <a:r>
              <a:rPr lang="en-GB" b="1" dirty="0" err="1" smtClean="0">
                <a:solidFill>
                  <a:schemeClr val="tx1"/>
                </a:solidFill>
              </a:rPr>
              <a:t>diccionario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95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err="1" smtClean="0"/>
              <a:t>Nombre</a:t>
            </a:r>
            <a:r>
              <a:rPr lang="en-GB" dirty="0" smtClean="0"/>
              <a:t>, </a:t>
            </a:r>
            <a:r>
              <a:rPr lang="en-GB" dirty="0" err="1" smtClean="0"/>
              <a:t>verbo</a:t>
            </a:r>
            <a:r>
              <a:rPr lang="en-GB" dirty="0" smtClean="0"/>
              <a:t> o </a:t>
            </a:r>
            <a:r>
              <a:rPr lang="en-GB" dirty="0" err="1" smtClean="0"/>
              <a:t>adjetivo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Noun, verb or adjective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556675"/>
              </p:ext>
            </p:extLst>
          </p:nvPr>
        </p:nvGraphicFramePr>
        <p:xfrm>
          <a:off x="0" y="1447800"/>
          <a:ext cx="1295400" cy="4686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pantalones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ir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entender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ser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cabeza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simpático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aburrido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apoyar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difícil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gris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casa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estúpido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089112"/>
              </p:ext>
            </p:extLst>
          </p:nvPr>
        </p:nvGraphicFramePr>
        <p:xfrm>
          <a:off x="2895600" y="1600200"/>
          <a:ext cx="5791200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0400"/>
                <a:gridCol w="1930400"/>
                <a:gridCol w="193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>
                          <a:solidFill>
                            <a:srgbClr val="FF0000"/>
                          </a:solidFill>
                        </a:rPr>
                        <a:t>Nombre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>
                          <a:solidFill>
                            <a:srgbClr val="FF0000"/>
                          </a:solidFill>
                        </a:rPr>
                        <a:t>Verbo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>
                          <a:solidFill>
                            <a:srgbClr val="FF0000"/>
                          </a:solidFill>
                        </a:rPr>
                        <a:t>Adjetivo</a:t>
                      </a:r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7354336"/>
              </p:ext>
            </p:extLst>
          </p:nvPr>
        </p:nvGraphicFramePr>
        <p:xfrm>
          <a:off x="1295400" y="1447800"/>
          <a:ext cx="1295400" cy="4686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ayudar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contento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puerta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verde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divertido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oficina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caro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zapatos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/>
                        <a:t>despreciable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aprender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hablar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cocina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71800" y="2183674"/>
            <a:ext cx="1752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pantalones</a:t>
            </a:r>
            <a:endParaRPr lang="en-GB" sz="2000" dirty="0" smtClean="0"/>
          </a:p>
          <a:p>
            <a:pPr algn="ctr"/>
            <a:r>
              <a:rPr lang="en-GB" sz="2000" dirty="0" err="1" smtClean="0"/>
              <a:t>zapatos</a:t>
            </a:r>
            <a:endParaRPr lang="en-GB" sz="2000" dirty="0" smtClean="0"/>
          </a:p>
          <a:p>
            <a:pPr algn="ctr"/>
            <a:r>
              <a:rPr lang="en-GB" sz="2000" dirty="0" smtClean="0"/>
              <a:t>casa</a:t>
            </a:r>
          </a:p>
          <a:p>
            <a:pPr algn="ctr"/>
            <a:r>
              <a:rPr lang="en-GB" sz="2000" dirty="0" err="1" smtClean="0"/>
              <a:t>puerta</a:t>
            </a:r>
            <a:endParaRPr lang="en-GB" sz="2000" dirty="0" smtClean="0"/>
          </a:p>
          <a:p>
            <a:pPr algn="ctr"/>
            <a:r>
              <a:rPr lang="en-GB" sz="2000" dirty="0" err="1" smtClean="0"/>
              <a:t>cocina</a:t>
            </a:r>
            <a:endParaRPr lang="en-GB" sz="2000" dirty="0" smtClean="0"/>
          </a:p>
          <a:p>
            <a:pPr algn="ctr"/>
            <a:r>
              <a:rPr lang="en-GB" sz="2000" dirty="0" err="1" smtClean="0"/>
              <a:t>oficina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881154" y="2183674"/>
            <a:ext cx="1752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entender</a:t>
            </a:r>
            <a:endParaRPr lang="en-GB" sz="2000" dirty="0" smtClean="0"/>
          </a:p>
          <a:p>
            <a:pPr algn="ctr"/>
            <a:r>
              <a:rPr lang="en-GB" sz="2000" dirty="0" err="1" smtClean="0"/>
              <a:t>aprender</a:t>
            </a:r>
            <a:endParaRPr lang="en-GB" sz="2000" dirty="0" smtClean="0"/>
          </a:p>
          <a:p>
            <a:pPr algn="ctr"/>
            <a:r>
              <a:rPr lang="en-GB" sz="2000" dirty="0" err="1" smtClean="0"/>
              <a:t>apoyar</a:t>
            </a:r>
            <a:endParaRPr lang="en-GB" sz="2000" dirty="0" smtClean="0"/>
          </a:p>
          <a:p>
            <a:pPr algn="ctr"/>
            <a:r>
              <a:rPr lang="en-GB" sz="2000" dirty="0" err="1" smtClean="0"/>
              <a:t>ayudar</a:t>
            </a:r>
            <a:endParaRPr lang="en-GB" sz="2000" dirty="0" smtClean="0"/>
          </a:p>
          <a:p>
            <a:pPr algn="ctr"/>
            <a:r>
              <a:rPr lang="en-GB" sz="2000" dirty="0" err="1" smtClean="0"/>
              <a:t>ir</a:t>
            </a:r>
            <a:endParaRPr lang="en-GB" sz="2000" dirty="0" smtClean="0"/>
          </a:p>
          <a:p>
            <a:pPr algn="ctr"/>
            <a:r>
              <a:rPr lang="en-GB" sz="2000" dirty="0" err="1" smtClean="0"/>
              <a:t>ser</a:t>
            </a:r>
            <a:endParaRPr lang="en-GB" sz="2000" dirty="0" smtClean="0"/>
          </a:p>
          <a:p>
            <a:pPr algn="ctr"/>
            <a:r>
              <a:rPr lang="en-GB" sz="2000" dirty="0" err="1" smtClean="0"/>
              <a:t>hablar</a:t>
            </a:r>
            <a:endParaRPr lang="en-GB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818811" y="2057400"/>
            <a:ext cx="1752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triste</a:t>
            </a:r>
          </a:p>
          <a:p>
            <a:pPr algn="ctr"/>
            <a:r>
              <a:rPr lang="en-GB" sz="2000" dirty="0" err="1" smtClean="0"/>
              <a:t>simpático</a:t>
            </a:r>
            <a:endParaRPr lang="en-GB" sz="2000" dirty="0" smtClean="0"/>
          </a:p>
          <a:p>
            <a:pPr algn="ctr"/>
            <a:r>
              <a:rPr lang="en-GB" sz="2000" dirty="0" err="1" smtClean="0"/>
              <a:t>despreciable</a:t>
            </a:r>
            <a:endParaRPr lang="en-GB" sz="2000" dirty="0" smtClean="0"/>
          </a:p>
          <a:p>
            <a:pPr algn="ctr"/>
            <a:r>
              <a:rPr lang="en-GB" sz="2000" dirty="0" err="1" smtClean="0"/>
              <a:t>gris</a:t>
            </a:r>
            <a:endParaRPr lang="en-GB" sz="2000" dirty="0" smtClean="0"/>
          </a:p>
          <a:p>
            <a:pPr algn="ctr"/>
            <a:r>
              <a:rPr lang="en-GB" sz="2000" dirty="0" err="1" smtClean="0"/>
              <a:t>verde</a:t>
            </a:r>
            <a:endParaRPr lang="en-GB" sz="2000" dirty="0" smtClean="0"/>
          </a:p>
          <a:p>
            <a:pPr algn="ctr"/>
            <a:r>
              <a:rPr lang="en-GB" sz="2000" dirty="0" err="1" smtClean="0"/>
              <a:t>estúpido</a:t>
            </a:r>
            <a:endParaRPr lang="en-GB" sz="2000" dirty="0" smtClean="0"/>
          </a:p>
          <a:p>
            <a:pPr algn="ctr"/>
            <a:r>
              <a:rPr lang="en-GB" sz="2000" dirty="0" err="1" smtClean="0"/>
              <a:t>contento</a:t>
            </a:r>
            <a:endParaRPr lang="en-GB" sz="2000" dirty="0" smtClean="0"/>
          </a:p>
          <a:p>
            <a:pPr algn="ctr"/>
            <a:r>
              <a:rPr lang="en-GB" sz="2000" dirty="0" err="1" smtClean="0"/>
              <a:t>aburrido</a:t>
            </a:r>
            <a:endParaRPr lang="en-GB" sz="2000" dirty="0" smtClean="0"/>
          </a:p>
          <a:p>
            <a:pPr algn="ctr"/>
            <a:r>
              <a:rPr lang="en-GB" sz="2000" dirty="0" err="1" smtClean="0"/>
              <a:t>divertido</a:t>
            </a:r>
            <a:endParaRPr lang="en-GB" sz="2000" dirty="0" smtClean="0"/>
          </a:p>
          <a:p>
            <a:pPr algn="ctr"/>
            <a:r>
              <a:rPr lang="en-GB" sz="2000" dirty="0" err="1" smtClean="0"/>
              <a:t>difícil</a:t>
            </a:r>
            <a:endParaRPr lang="en-GB" sz="2000" dirty="0" smtClean="0"/>
          </a:p>
          <a:p>
            <a:pPr algn="ctr"/>
            <a:r>
              <a:rPr lang="en-GB" sz="2000" dirty="0" err="1" smtClean="0"/>
              <a:t>caro</a:t>
            </a:r>
            <a:endParaRPr lang="en-GB" sz="2000" dirty="0" smtClean="0"/>
          </a:p>
          <a:p>
            <a:pPr algn="ctr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9253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Traduce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adverbios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inglés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Translate the adverbs into English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032206"/>
              </p:ext>
            </p:extLst>
          </p:nvPr>
        </p:nvGraphicFramePr>
        <p:xfrm>
          <a:off x="457200" y="1600200"/>
          <a:ext cx="83058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2900"/>
                <a:gridCol w="41529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por</a:t>
                      </a:r>
                      <a:r>
                        <a:rPr lang="en-GB" sz="2800" dirty="0" smtClean="0"/>
                        <a:t> la </a:t>
                      </a:r>
                      <a:r>
                        <a:rPr lang="en-GB" sz="2800" dirty="0" err="1" smtClean="0"/>
                        <a:t>noche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por</a:t>
                      </a:r>
                      <a:r>
                        <a:rPr lang="en-GB" sz="2800" dirty="0" smtClean="0"/>
                        <a:t> la </a:t>
                      </a:r>
                      <a:r>
                        <a:rPr lang="en-GB" sz="2800" dirty="0" err="1" smtClean="0"/>
                        <a:t>mañana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mañana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en</a:t>
                      </a:r>
                      <a:r>
                        <a:rPr lang="en-GB" sz="2800" dirty="0" smtClean="0"/>
                        <a:t> </a:t>
                      </a:r>
                      <a:r>
                        <a:rPr lang="en-GB" sz="2800" dirty="0" err="1" smtClean="0"/>
                        <a:t>verano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anoche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hace</a:t>
                      </a:r>
                      <a:r>
                        <a:rPr lang="en-GB" sz="2800" dirty="0" smtClean="0"/>
                        <a:t> dos </a:t>
                      </a:r>
                      <a:r>
                        <a:rPr lang="en-GB" sz="2800" dirty="0" err="1" smtClean="0"/>
                        <a:t>años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 menudo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hace</a:t>
                      </a:r>
                      <a:r>
                        <a:rPr lang="en-GB" sz="2800" dirty="0" smtClean="0"/>
                        <a:t> </a:t>
                      </a:r>
                      <a:r>
                        <a:rPr lang="en-GB" sz="2800" dirty="0" err="1" smtClean="0"/>
                        <a:t>tres</a:t>
                      </a:r>
                      <a:r>
                        <a:rPr lang="en-GB" sz="2800" dirty="0" smtClean="0"/>
                        <a:t> </a:t>
                      </a:r>
                      <a:r>
                        <a:rPr lang="en-GB" sz="2800" dirty="0" err="1" smtClean="0"/>
                        <a:t>días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6024" y="1673517"/>
            <a:ext cx="3962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at night</a:t>
            </a:r>
          </a:p>
          <a:p>
            <a:r>
              <a:rPr lang="en-GB" sz="3200" dirty="0" smtClean="0"/>
              <a:t>in the morning</a:t>
            </a:r>
          </a:p>
          <a:p>
            <a:r>
              <a:rPr lang="en-GB" sz="3200" dirty="0" smtClean="0"/>
              <a:t>tomorrow</a:t>
            </a:r>
          </a:p>
          <a:p>
            <a:r>
              <a:rPr lang="en-GB" sz="3200" dirty="0" smtClean="0"/>
              <a:t>Summer</a:t>
            </a:r>
          </a:p>
          <a:p>
            <a:r>
              <a:rPr lang="en-GB" sz="3200" dirty="0" smtClean="0"/>
              <a:t>last night</a:t>
            </a:r>
          </a:p>
          <a:p>
            <a:r>
              <a:rPr lang="en-GB" sz="3200" dirty="0" smtClean="0"/>
              <a:t>two years ago</a:t>
            </a:r>
          </a:p>
          <a:p>
            <a:r>
              <a:rPr lang="en-GB" sz="3200" dirty="0" smtClean="0"/>
              <a:t>often</a:t>
            </a:r>
          </a:p>
          <a:p>
            <a:r>
              <a:rPr lang="en-GB" sz="3200" dirty="0" smtClean="0"/>
              <a:t>three days ago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1010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Traduce y </a:t>
            </a:r>
            <a:r>
              <a:rPr lang="en-GB" dirty="0" err="1"/>
              <a:t>e</a:t>
            </a:r>
            <a:r>
              <a:rPr lang="en-GB" dirty="0" err="1" smtClean="0"/>
              <a:t>mpareja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antónimos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Translate and match up the opposites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487901"/>
              </p:ext>
            </p:extLst>
          </p:nvPr>
        </p:nvGraphicFramePr>
        <p:xfrm>
          <a:off x="457200" y="1600200"/>
          <a:ext cx="83058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2900"/>
                <a:gridCol w="41529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frío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viejo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nuevo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siempre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ayer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derecha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izquierda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claro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nunca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caliente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oscuro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desafiante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fácil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corto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largo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mañana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95600" y="1828800"/>
            <a:ext cx="3200400" cy="21672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048000" y="1905000"/>
            <a:ext cx="327660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016624" y="2912409"/>
            <a:ext cx="2926976" cy="265019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276600" y="2912409"/>
            <a:ext cx="2819400" cy="51659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016624" y="2438400"/>
            <a:ext cx="3079376" cy="15576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048000" y="3429000"/>
            <a:ext cx="3276600" cy="1066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016624" y="4495800"/>
            <a:ext cx="2926976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048000" y="4953000"/>
            <a:ext cx="312420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39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Traduce las </a:t>
            </a:r>
            <a:r>
              <a:rPr lang="en-GB" dirty="0" err="1" smtClean="0"/>
              <a:t>fechas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Translate the dates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859655"/>
              </p:ext>
            </p:extLst>
          </p:nvPr>
        </p:nvGraphicFramePr>
        <p:xfrm>
          <a:off x="457200" y="1600200"/>
          <a:ext cx="8305800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2900"/>
                <a:gridCol w="41529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martes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nueve</a:t>
                      </a:r>
                      <a:r>
                        <a:rPr lang="en-GB" sz="2400" baseline="0" dirty="0" smtClean="0"/>
                        <a:t> de </a:t>
                      </a:r>
                      <a:r>
                        <a:rPr lang="en-GB" sz="2400" baseline="0" dirty="0" err="1" smtClean="0"/>
                        <a:t>agosto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dirty="0" smtClean="0"/>
                        <a:t>Tuesday 9</a:t>
                      </a:r>
                      <a:r>
                        <a:rPr lang="en-GB" sz="3200" baseline="30000" dirty="0" smtClean="0"/>
                        <a:t>th</a:t>
                      </a:r>
                      <a:r>
                        <a:rPr lang="en-GB" sz="3200" dirty="0" smtClean="0"/>
                        <a:t> August</a:t>
                      </a:r>
                      <a:endParaRPr lang="en-GB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sábado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veintiuno</a:t>
                      </a:r>
                      <a:r>
                        <a:rPr lang="en-GB" sz="2400" baseline="0" dirty="0" smtClean="0"/>
                        <a:t> de </a:t>
                      </a:r>
                      <a:r>
                        <a:rPr lang="en-GB" sz="2400" baseline="0" dirty="0" err="1" smtClean="0"/>
                        <a:t>febrero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viernes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treinta</a:t>
                      </a:r>
                      <a:r>
                        <a:rPr lang="en-GB" sz="2400" baseline="0" dirty="0" smtClean="0"/>
                        <a:t> de </a:t>
                      </a:r>
                      <a:r>
                        <a:rPr lang="en-GB" sz="2400" baseline="0" dirty="0" err="1" smtClean="0"/>
                        <a:t>marzo</a:t>
                      </a:r>
                      <a:r>
                        <a:rPr lang="en-GB" sz="2400" dirty="0" smtClean="0"/>
                        <a:t> 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domingo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diecisiete</a:t>
                      </a:r>
                      <a:r>
                        <a:rPr lang="en-GB" sz="2400" dirty="0" smtClean="0"/>
                        <a:t> de </a:t>
                      </a:r>
                      <a:r>
                        <a:rPr lang="en-GB" sz="2400" dirty="0" err="1" smtClean="0"/>
                        <a:t>enero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miércoles</a:t>
                      </a:r>
                      <a:r>
                        <a:rPr lang="en-GB" sz="2400" dirty="0" smtClean="0"/>
                        <a:t> once de </a:t>
                      </a:r>
                      <a:r>
                        <a:rPr lang="en-GB" sz="2400" dirty="0" err="1" smtClean="0"/>
                        <a:t>abril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jueves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catorce</a:t>
                      </a:r>
                      <a:r>
                        <a:rPr lang="en-GB" sz="2400" dirty="0" smtClean="0"/>
                        <a:t> de </a:t>
                      </a:r>
                      <a:r>
                        <a:rPr lang="en-GB" sz="2400" dirty="0" err="1" smtClean="0"/>
                        <a:t>noviembre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lunes quince de </a:t>
                      </a:r>
                      <a:r>
                        <a:rPr lang="en-GB" sz="2400" dirty="0" err="1" smtClean="0"/>
                        <a:t>septiembre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jueves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trece</a:t>
                      </a:r>
                      <a:r>
                        <a:rPr lang="en-GB" sz="2400" baseline="0" dirty="0" smtClean="0"/>
                        <a:t> de </a:t>
                      </a:r>
                      <a:r>
                        <a:rPr lang="en-GB" sz="2400" baseline="0" dirty="0" err="1" smtClean="0"/>
                        <a:t>octubre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18727" y="2209800"/>
            <a:ext cx="437059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Saturday 21</a:t>
            </a:r>
            <a:r>
              <a:rPr lang="en-GB" sz="3200" baseline="30000" dirty="0" smtClean="0"/>
              <a:t>st</a:t>
            </a:r>
            <a:r>
              <a:rPr lang="en-GB" sz="3200" dirty="0" smtClean="0"/>
              <a:t> February</a:t>
            </a:r>
            <a:endParaRPr lang="en-GB" sz="3200" dirty="0" smtClean="0"/>
          </a:p>
          <a:p>
            <a:r>
              <a:rPr lang="en-GB" sz="3200" dirty="0" smtClean="0"/>
              <a:t>Friday 30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March</a:t>
            </a:r>
            <a:endParaRPr lang="en-GB" sz="3200" dirty="0" smtClean="0"/>
          </a:p>
          <a:p>
            <a:r>
              <a:rPr lang="en-GB" sz="3200" dirty="0" smtClean="0"/>
              <a:t>Sunday 17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January</a:t>
            </a:r>
            <a:endParaRPr lang="en-GB" sz="3200" dirty="0" smtClean="0"/>
          </a:p>
          <a:p>
            <a:r>
              <a:rPr lang="en-GB" sz="3200" dirty="0" smtClean="0"/>
              <a:t>Wednesday 11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April</a:t>
            </a:r>
            <a:endParaRPr lang="en-GB" sz="3200" dirty="0" smtClean="0"/>
          </a:p>
          <a:p>
            <a:r>
              <a:rPr lang="en-GB" sz="3200" dirty="0" smtClean="0"/>
              <a:t>Thursday 14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November</a:t>
            </a:r>
            <a:endParaRPr lang="en-GB" sz="3200" dirty="0" smtClean="0"/>
          </a:p>
          <a:p>
            <a:r>
              <a:rPr lang="en-GB" sz="3200" dirty="0" smtClean="0"/>
              <a:t>Monday 15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September</a:t>
            </a:r>
            <a:endParaRPr lang="en-GB" sz="3200" dirty="0" smtClean="0"/>
          </a:p>
          <a:p>
            <a:r>
              <a:rPr lang="en-GB" sz="3200" dirty="0" smtClean="0"/>
              <a:t>Thursday 13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October</a:t>
            </a:r>
            <a:endParaRPr lang="en-GB" sz="32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9949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Traduce y </a:t>
            </a:r>
            <a:r>
              <a:rPr lang="en-GB" dirty="0" err="1"/>
              <a:t>e</a:t>
            </a:r>
            <a:r>
              <a:rPr lang="en-GB" dirty="0" err="1" smtClean="0"/>
              <a:t>mpareja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sinónimos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Translate and match up the synonyms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233058"/>
              </p:ext>
            </p:extLst>
          </p:nvPr>
        </p:nvGraphicFramePr>
        <p:xfrm>
          <a:off x="457200" y="1600200"/>
          <a:ext cx="83058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2900"/>
                <a:gridCol w="41529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desafiante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dado que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ya</a:t>
                      </a:r>
                      <a:r>
                        <a:rPr lang="en-GB" sz="2800" dirty="0" smtClean="0"/>
                        <a:t> que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triste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me </a:t>
                      </a:r>
                      <a:r>
                        <a:rPr lang="en-GB" sz="2800" dirty="0" err="1" smtClean="0"/>
                        <a:t>mola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simpático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deprímido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bien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hermoso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difícil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amable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grande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bueno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bonito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enorme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me </a:t>
                      </a:r>
                      <a:r>
                        <a:rPr lang="en-GB" sz="2800" dirty="0" err="1" smtClean="0"/>
                        <a:t>chifla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52800" y="1857103"/>
            <a:ext cx="2895600" cy="210529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048000" y="1857103"/>
            <a:ext cx="2895600" cy="50509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00400" y="2909752"/>
            <a:ext cx="2743200" cy="26528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352800" y="2362200"/>
            <a:ext cx="2895600" cy="1066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200400" y="3938451"/>
            <a:ext cx="2971800" cy="109074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124200" y="2909752"/>
            <a:ext cx="2819400" cy="1586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041469" y="3429000"/>
            <a:ext cx="3283131" cy="15882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124200" y="4419600"/>
            <a:ext cx="3048000" cy="1066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18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Traduce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inglés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Translate into English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326035"/>
              </p:ext>
            </p:extLst>
          </p:nvPr>
        </p:nvGraphicFramePr>
        <p:xfrm>
          <a:off x="457200" y="1600200"/>
          <a:ext cx="83058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2900"/>
                <a:gridCol w="41529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hablando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bailando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traduciendo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escribiendo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cantando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ayudando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yendo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leyendo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086600" y="5638800"/>
            <a:ext cx="19812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AYUDA:</a:t>
            </a:r>
          </a:p>
          <a:p>
            <a:pPr algn="ctr"/>
            <a:r>
              <a:rPr lang="en-GB" b="1" dirty="0" err="1" smtClean="0">
                <a:solidFill>
                  <a:schemeClr val="tx1"/>
                </a:solidFill>
              </a:rPr>
              <a:t>iendo</a:t>
            </a:r>
            <a:r>
              <a:rPr lang="en-GB" b="1" dirty="0" smtClean="0">
                <a:solidFill>
                  <a:schemeClr val="tx1"/>
                </a:solidFill>
              </a:rPr>
              <a:t> / </a:t>
            </a:r>
            <a:r>
              <a:rPr lang="en-GB" b="1" dirty="0" err="1" smtClean="0">
                <a:solidFill>
                  <a:schemeClr val="tx1"/>
                </a:solidFill>
              </a:rPr>
              <a:t>ando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= </a:t>
            </a:r>
            <a:r>
              <a:rPr lang="en-GB" b="1" dirty="0" err="1" smtClean="0">
                <a:solidFill>
                  <a:schemeClr val="tx1"/>
                </a:solidFill>
              </a:rPr>
              <a:t>ing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19903" y="1647391"/>
            <a:ext cx="396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speaking</a:t>
            </a:r>
          </a:p>
          <a:p>
            <a:r>
              <a:rPr lang="en-GB" sz="2800" dirty="0" smtClean="0"/>
              <a:t>dancing</a:t>
            </a:r>
          </a:p>
          <a:p>
            <a:r>
              <a:rPr lang="en-GB" sz="2800" dirty="0" smtClean="0"/>
              <a:t>translating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35143" y="3200400"/>
            <a:ext cx="396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writing</a:t>
            </a:r>
          </a:p>
          <a:p>
            <a:r>
              <a:rPr lang="en-GB" sz="2800" dirty="0" smtClean="0"/>
              <a:t>singing</a:t>
            </a:r>
          </a:p>
          <a:p>
            <a:r>
              <a:rPr lang="en-GB" sz="2800" dirty="0" smtClean="0"/>
              <a:t>helping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5143" y="4747218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going</a:t>
            </a:r>
          </a:p>
          <a:p>
            <a:r>
              <a:rPr lang="en-GB" sz="2800" dirty="0" smtClean="0"/>
              <a:t>reading</a:t>
            </a:r>
          </a:p>
        </p:txBody>
      </p:sp>
    </p:spTree>
    <p:extLst>
      <p:ext uri="{BB962C8B-B14F-4D97-AF65-F5344CB8AC3E}">
        <p14:creationId xmlns:p14="http://schemas.microsoft.com/office/powerpoint/2010/main" val="205942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sz="3600" dirty="0" err="1" smtClean="0"/>
              <a:t>Empareja</a:t>
            </a:r>
            <a:r>
              <a:rPr lang="en-GB" sz="3600" dirty="0" smtClean="0"/>
              <a:t> </a:t>
            </a:r>
            <a:r>
              <a:rPr lang="en-GB" sz="3600" dirty="0" err="1" smtClean="0"/>
              <a:t>los</a:t>
            </a:r>
            <a:r>
              <a:rPr lang="en-GB" sz="3600" dirty="0" smtClean="0"/>
              <a:t> </a:t>
            </a:r>
            <a:r>
              <a:rPr lang="en-GB" sz="3600" dirty="0" err="1" smtClean="0"/>
              <a:t>emoticonos</a:t>
            </a:r>
            <a:r>
              <a:rPr lang="en-GB" sz="3600" dirty="0" smtClean="0"/>
              <a:t> con </a:t>
            </a:r>
            <a:r>
              <a:rPr lang="en-GB" sz="3600" dirty="0" err="1" smtClean="0"/>
              <a:t>los</a:t>
            </a:r>
            <a:r>
              <a:rPr lang="en-GB" sz="3600" dirty="0" smtClean="0"/>
              <a:t> </a:t>
            </a:r>
            <a:r>
              <a:rPr lang="en-GB" sz="3600" dirty="0" err="1" smtClean="0"/>
              <a:t>adjetivos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1800" i="1" dirty="0" smtClean="0"/>
              <a:t>Match up the </a:t>
            </a:r>
            <a:r>
              <a:rPr lang="en-GB" sz="1800" i="1" dirty="0" err="1" smtClean="0"/>
              <a:t>emojis</a:t>
            </a:r>
            <a:r>
              <a:rPr lang="en-GB" sz="1800" i="1" dirty="0" smtClean="0"/>
              <a:t> with the adjectives</a:t>
            </a:r>
            <a:endParaRPr lang="en-GB" sz="18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556062"/>
              </p:ext>
            </p:extLst>
          </p:nvPr>
        </p:nvGraphicFramePr>
        <p:xfrm>
          <a:off x="4572000" y="1600200"/>
          <a:ext cx="41910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0"/>
                <a:gridCol w="20955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enfadado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frío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triste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avergonzado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feliz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musculoso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guay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aterrorizado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gracioso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cansado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enamorado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bueno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enfermo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malo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caliente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callado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sp>
        <p:nvSpPr>
          <p:cNvPr id="5" name="AutoShape 2" descr="Image result for emoji s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858" y="2025087"/>
            <a:ext cx="833400" cy="833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63" y="1974418"/>
            <a:ext cx="884069" cy="8840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276" y="2057897"/>
            <a:ext cx="767779" cy="7677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858" y="2961651"/>
            <a:ext cx="749400" cy="749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55" y="2913515"/>
            <a:ext cx="798014" cy="79753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056" y="1987476"/>
            <a:ext cx="908622" cy="90862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858" y="3796750"/>
            <a:ext cx="791400" cy="83890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44" y="3796750"/>
            <a:ext cx="838906" cy="83890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144" y="2877835"/>
            <a:ext cx="918915" cy="91891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059" y="2913516"/>
            <a:ext cx="791619" cy="79753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851121"/>
            <a:ext cx="784535" cy="78453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52" y="4653073"/>
            <a:ext cx="873975" cy="7845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144" y="3796750"/>
            <a:ext cx="959369" cy="93826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991" y="4657427"/>
            <a:ext cx="951220" cy="84122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453" y="4735012"/>
            <a:ext cx="857784" cy="76363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678680"/>
            <a:ext cx="876300" cy="758928"/>
          </a:xfrm>
          <a:prstGeom prst="rect">
            <a:avLst/>
          </a:prstGeom>
        </p:spPr>
      </p:pic>
      <p:cxnSp>
        <p:nvCxnSpPr>
          <p:cNvPr id="30" name="Straight Arrow Connector 29"/>
          <p:cNvCxnSpPr/>
          <p:nvPr/>
        </p:nvCxnSpPr>
        <p:spPr>
          <a:xfrm flipV="1">
            <a:off x="1041697" y="1828800"/>
            <a:ext cx="6349703" cy="5876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918345" y="1854134"/>
            <a:ext cx="3034655" cy="5876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752571" y="2453882"/>
            <a:ext cx="2505229" cy="10513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588072" y="2453882"/>
            <a:ext cx="1364928" cy="31087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1039562" y="2913515"/>
            <a:ext cx="4218238" cy="35604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911672" y="3308048"/>
            <a:ext cx="3041328" cy="70019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813601" y="2416452"/>
            <a:ext cx="2367999" cy="89583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668868" y="3269556"/>
            <a:ext cx="3112932" cy="2356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021171" y="4119275"/>
            <a:ext cx="6141629" cy="14433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1948585" y="2913516"/>
            <a:ext cx="4985615" cy="1247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2815708" y="4008241"/>
            <a:ext cx="4270892" cy="24417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682728" y="4160641"/>
            <a:ext cx="3632472" cy="8846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1015859" y="4419600"/>
            <a:ext cx="6146941" cy="7500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1882059" y="5045340"/>
            <a:ext cx="3069095" cy="17499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2833828" y="4419600"/>
            <a:ext cx="1966772" cy="6584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3714750" y="2416452"/>
            <a:ext cx="3067050" cy="266158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28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Traduce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verbos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inglés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Translate the verbs into English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951642"/>
              </p:ext>
            </p:extLst>
          </p:nvPr>
        </p:nvGraphicFramePr>
        <p:xfrm>
          <a:off x="457200" y="1600200"/>
          <a:ext cx="83058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2900"/>
                <a:gridCol w="41529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correr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ver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venir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aprender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escribir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lavar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trabajar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limpiar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086600" y="5638800"/>
            <a:ext cx="19812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AYUDA: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-</a:t>
            </a:r>
            <a:r>
              <a:rPr lang="en-GB" b="1" dirty="0" err="1" smtClean="0">
                <a:solidFill>
                  <a:schemeClr val="tx1"/>
                </a:solidFill>
              </a:rPr>
              <a:t>er</a:t>
            </a:r>
            <a:r>
              <a:rPr lang="en-GB" b="1" dirty="0" smtClean="0">
                <a:solidFill>
                  <a:schemeClr val="tx1"/>
                </a:solidFill>
              </a:rPr>
              <a:t>/</a:t>
            </a:r>
            <a:r>
              <a:rPr lang="en-GB" b="1" dirty="0" err="1" smtClean="0">
                <a:solidFill>
                  <a:schemeClr val="tx1"/>
                </a:solidFill>
              </a:rPr>
              <a:t>ar</a:t>
            </a:r>
            <a:r>
              <a:rPr lang="en-GB" b="1" dirty="0" smtClean="0">
                <a:solidFill>
                  <a:schemeClr val="tx1"/>
                </a:solidFill>
              </a:rPr>
              <a:t>/</a:t>
            </a:r>
            <a:r>
              <a:rPr lang="en-GB" b="1" dirty="0" err="1" smtClean="0">
                <a:solidFill>
                  <a:schemeClr val="tx1"/>
                </a:solidFill>
              </a:rPr>
              <a:t>ir</a:t>
            </a:r>
            <a:endParaRPr lang="en-GB" b="1" dirty="0" smtClean="0">
              <a:solidFill>
                <a:schemeClr val="tx1"/>
              </a:solidFill>
            </a:endParaRP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= to...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6024" y="1673517"/>
            <a:ext cx="3962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to run</a:t>
            </a:r>
          </a:p>
          <a:p>
            <a:r>
              <a:rPr lang="en-GB" sz="3200" dirty="0" smtClean="0"/>
              <a:t>to watch</a:t>
            </a:r>
          </a:p>
          <a:p>
            <a:r>
              <a:rPr lang="en-GB" sz="3200" dirty="0" smtClean="0"/>
              <a:t>to come</a:t>
            </a:r>
          </a:p>
          <a:p>
            <a:r>
              <a:rPr lang="en-GB" sz="3200" dirty="0" smtClean="0"/>
              <a:t>to learn</a:t>
            </a:r>
          </a:p>
          <a:p>
            <a:r>
              <a:rPr lang="en-GB" sz="3200" dirty="0" smtClean="0"/>
              <a:t>to write</a:t>
            </a:r>
          </a:p>
          <a:p>
            <a:r>
              <a:rPr lang="en-GB" sz="3200" dirty="0" smtClean="0"/>
              <a:t>to wash</a:t>
            </a:r>
          </a:p>
          <a:p>
            <a:r>
              <a:rPr lang="en-GB" sz="3200" dirty="0" smtClean="0"/>
              <a:t>to work</a:t>
            </a:r>
          </a:p>
          <a:p>
            <a:r>
              <a:rPr lang="en-GB" sz="3200" dirty="0" smtClean="0"/>
              <a:t>to clean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1884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Traduce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adverbios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inglés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Translate the adverbs into English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801299"/>
              </p:ext>
            </p:extLst>
          </p:nvPr>
        </p:nvGraphicFramePr>
        <p:xfrm>
          <a:off x="457200" y="1600200"/>
          <a:ext cx="83058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2900"/>
                <a:gridCol w="41529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el </a:t>
                      </a:r>
                      <a:r>
                        <a:rPr lang="en-GB" sz="2800" dirty="0" err="1" smtClean="0"/>
                        <a:t>mes</a:t>
                      </a:r>
                      <a:r>
                        <a:rPr lang="en-GB" sz="2800" dirty="0" smtClean="0"/>
                        <a:t> </a:t>
                      </a:r>
                      <a:r>
                        <a:rPr lang="en-GB" sz="2800" dirty="0" err="1" smtClean="0"/>
                        <a:t>pasado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hoy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siempre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nunca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anoche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hace</a:t>
                      </a:r>
                      <a:r>
                        <a:rPr lang="en-GB" sz="2800" dirty="0" smtClean="0"/>
                        <a:t> un </a:t>
                      </a:r>
                      <a:r>
                        <a:rPr lang="en-GB" sz="2800" dirty="0" err="1" smtClean="0"/>
                        <a:t>año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esta</a:t>
                      </a:r>
                      <a:r>
                        <a:rPr lang="en-GB" sz="2800" dirty="0" smtClean="0"/>
                        <a:t> </a:t>
                      </a:r>
                      <a:r>
                        <a:rPr lang="en-GB" sz="2800" dirty="0" err="1" smtClean="0"/>
                        <a:t>tarde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hace</a:t>
                      </a:r>
                      <a:r>
                        <a:rPr lang="en-GB" sz="2800" dirty="0" smtClean="0"/>
                        <a:t> </a:t>
                      </a:r>
                      <a:r>
                        <a:rPr lang="en-GB" sz="2800" dirty="0" err="1" smtClean="0"/>
                        <a:t>cuatro</a:t>
                      </a:r>
                      <a:r>
                        <a:rPr lang="en-GB" sz="2800" dirty="0" smtClean="0"/>
                        <a:t> </a:t>
                      </a:r>
                      <a:r>
                        <a:rPr lang="en-GB" sz="2800" dirty="0" err="1" smtClean="0"/>
                        <a:t>días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6024" y="1673517"/>
            <a:ext cx="3962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last month</a:t>
            </a:r>
          </a:p>
          <a:p>
            <a:r>
              <a:rPr lang="en-GB" sz="3200" dirty="0" smtClean="0"/>
              <a:t>today</a:t>
            </a:r>
          </a:p>
          <a:p>
            <a:r>
              <a:rPr lang="en-GB" sz="3200" dirty="0" smtClean="0"/>
              <a:t>always</a:t>
            </a:r>
          </a:p>
          <a:p>
            <a:r>
              <a:rPr lang="en-GB" sz="3200" dirty="0" smtClean="0"/>
              <a:t>never</a:t>
            </a:r>
          </a:p>
          <a:p>
            <a:r>
              <a:rPr lang="en-GB" sz="3200" dirty="0" smtClean="0"/>
              <a:t>last night</a:t>
            </a:r>
          </a:p>
          <a:p>
            <a:r>
              <a:rPr lang="en-GB" sz="3200" dirty="0" smtClean="0"/>
              <a:t>one year ago</a:t>
            </a:r>
          </a:p>
          <a:p>
            <a:r>
              <a:rPr lang="en-GB" sz="3200" dirty="0" smtClean="0"/>
              <a:t>this afternoon</a:t>
            </a:r>
          </a:p>
          <a:p>
            <a:r>
              <a:rPr lang="en-GB" sz="3200" dirty="0" smtClean="0"/>
              <a:t>four days ago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3417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err="1" smtClean="0"/>
              <a:t>Masculino</a:t>
            </a:r>
            <a:r>
              <a:rPr lang="en-GB" dirty="0" smtClean="0"/>
              <a:t> o </a:t>
            </a:r>
            <a:r>
              <a:rPr lang="en-GB" dirty="0" err="1" smtClean="0"/>
              <a:t>femenino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Masculine or feminine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627318"/>
              </p:ext>
            </p:extLst>
          </p:nvPr>
        </p:nvGraphicFramePr>
        <p:xfrm>
          <a:off x="457200" y="1600200"/>
          <a:ext cx="83058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2900"/>
                <a:gridCol w="41529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camión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casa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calle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sol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teatro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brazo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mano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pollo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coche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pan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peluquería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zumo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corazón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aeropuerto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dormitorio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patatas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4410135"/>
              </p:ext>
            </p:extLst>
          </p:nvPr>
        </p:nvGraphicFramePr>
        <p:xfrm>
          <a:off x="457200" y="1600200"/>
          <a:ext cx="83058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2900"/>
                <a:gridCol w="41529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0070C0"/>
                          </a:solidFill>
                        </a:rPr>
                        <a:t>camión</a:t>
                      </a:r>
                      <a:endParaRPr lang="en-GB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FF66CC"/>
                          </a:solidFill>
                        </a:rPr>
                        <a:t>casa</a:t>
                      </a:r>
                      <a:endParaRPr lang="en-GB" sz="2800" dirty="0">
                        <a:solidFill>
                          <a:srgbClr val="FF66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FF66CC"/>
                          </a:solidFill>
                        </a:rPr>
                        <a:t>calle</a:t>
                      </a:r>
                      <a:endParaRPr lang="en-GB" sz="2800" dirty="0">
                        <a:solidFill>
                          <a:srgbClr val="FF66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0070C0"/>
                          </a:solidFill>
                        </a:rPr>
                        <a:t>sol</a:t>
                      </a:r>
                      <a:endParaRPr lang="en-GB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0070C0"/>
                          </a:solidFill>
                        </a:rPr>
                        <a:t>teatro</a:t>
                      </a:r>
                      <a:endParaRPr lang="en-GB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0070C0"/>
                          </a:solidFill>
                        </a:rPr>
                        <a:t>brazo</a:t>
                      </a:r>
                      <a:endParaRPr lang="en-GB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FF66CC"/>
                          </a:solidFill>
                        </a:rPr>
                        <a:t>mano</a:t>
                      </a:r>
                      <a:endParaRPr lang="en-GB" sz="2800" dirty="0">
                        <a:solidFill>
                          <a:srgbClr val="FF66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0070C0"/>
                          </a:solidFill>
                        </a:rPr>
                        <a:t>pollo</a:t>
                      </a:r>
                      <a:endParaRPr lang="en-GB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0070C0"/>
                          </a:solidFill>
                        </a:rPr>
                        <a:t>coche</a:t>
                      </a:r>
                      <a:endParaRPr lang="en-GB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0070C0"/>
                          </a:solidFill>
                        </a:rPr>
                        <a:t>pan</a:t>
                      </a:r>
                      <a:endParaRPr lang="en-GB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FF66CC"/>
                          </a:solidFill>
                        </a:rPr>
                        <a:t>peluquería</a:t>
                      </a:r>
                      <a:endParaRPr lang="en-GB" sz="2800" dirty="0">
                        <a:solidFill>
                          <a:srgbClr val="FF66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0070C0"/>
                          </a:solidFill>
                        </a:rPr>
                        <a:t>zumo</a:t>
                      </a:r>
                      <a:endParaRPr lang="en-GB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0070C0"/>
                          </a:solidFill>
                        </a:rPr>
                        <a:t>corazón</a:t>
                      </a:r>
                      <a:endParaRPr lang="en-GB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0070C0"/>
                          </a:solidFill>
                        </a:rPr>
                        <a:t>aeropuerto</a:t>
                      </a:r>
                      <a:endParaRPr lang="en-GB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0070C0"/>
                          </a:solidFill>
                        </a:rPr>
                        <a:t>dormitorio</a:t>
                      </a:r>
                      <a:endParaRPr lang="en-GB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>
                          <a:solidFill>
                            <a:srgbClr val="FF66CC"/>
                          </a:solidFill>
                        </a:rPr>
                        <a:t>patatas</a:t>
                      </a:r>
                      <a:endParaRPr lang="en-GB" sz="2800" dirty="0">
                        <a:solidFill>
                          <a:srgbClr val="FF66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086600" y="5638800"/>
            <a:ext cx="19812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AYUDA:</a:t>
            </a:r>
          </a:p>
          <a:p>
            <a:pPr algn="ctr"/>
            <a:r>
              <a:rPr lang="en-GB" b="1" dirty="0" err="1" smtClean="0">
                <a:solidFill>
                  <a:schemeClr val="tx1"/>
                </a:solidFill>
              </a:rPr>
              <a:t>Utiliza</a:t>
            </a:r>
            <a:r>
              <a:rPr lang="en-GB" b="1" dirty="0" smtClean="0">
                <a:solidFill>
                  <a:schemeClr val="tx1"/>
                </a:solidFill>
              </a:rPr>
              <a:t> un </a:t>
            </a:r>
            <a:r>
              <a:rPr lang="en-GB" b="1" dirty="0" err="1" smtClean="0">
                <a:solidFill>
                  <a:schemeClr val="tx1"/>
                </a:solidFill>
              </a:rPr>
              <a:t>diccionario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64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El, la, </a:t>
            </a:r>
            <a:r>
              <a:rPr lang="en-GB" dirty="0" err="1" smtClean="0"/>
              <a:t>los</a:t>
            </a:r>
            <a:r>
              <a:rPr lang="en-GB" dirty="0" smtClean="0"/>
              <a:t>, las / Un, </a:t>
            </a:r>
            <a:r>
              <a:rPr lang="en-GB" dirty="0" err="1" smtClean="0"/>
              <a:t>una</a:t>
            </a:r>
            <a:r>
              <a:rPr lang="en-GB" dirty="0" smtClean="0"/>
              <a:t>, </a:t>
            </a:r>
            <a:r>
              <a:rPr lang="en-GB" dirty="0" err="1"/>
              <a:t>u</a:t>
            </a:r>
            <a:r>
              <a:rPr lang="en-GB" dirty="0" err="1" smtClean="0"/>
              <a:t>nos</a:t>
            </a:r>
            <a:r>
              <a:rPr lang="en-GB" dirty="0" smtClean="0"/>
              <a:t>, </a:t>
            </a:r>
            <a:r>
              <a:rPr lang="en-GB" dirty="0" err="1" smtClean="0"/>
              <a:t>unas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The / A, some</a:t>
            </a:r>
            <a:endParaRPr lang="en-GB" sz="2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___ </a:t>
            </a:r>
            <a:r>
              <a:rPr lang="en-GB" dirty="0" err="1" smtClean="0"/>
              <a:t>libro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interesante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Hay ___ </a:t>
            </a:r>
            <a:r>
              <a:rPr lang="en-GB" dirty="0" err="1" smtClean="0"/>
              <a:t>carnicería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mi pueblo.</a:t>
            </a:r>
          </a:p>
          <a:p>
            <a:pPr marL="0" indent="0">
              <a:buNone/>
            </a:pPr>
            <a:r>
              <a:rPr lang="en-GB" dirty="0" smtClean="0"/>
              <a:t>___ hombre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muy</a:t>
            </a:r>
            <a:r>
              <a:rPr lang="en-GB" dirty="0" smtClean="0"/>
              <a:t> alto. </a:t>
            </a:r>
          </a:p>
          <a:p>
            <a:pPr marL="0" indent="0">
              <a:buNone/>
            </a:pPr>
            <a:r>
              <a:rPr lang="en-GB" dirty="0" err="1" smtClean="0"/>
              <a:t>Es</a:t>
            </a:r>
            <a:r>
              <a:rPr lang="en-GB" dirty="0" smtClean="0"/>
              <a:t> ___ </a:t>
            </a:r>
            <a:r>
              <a:rPr lang="en-GB" dirty="0" err="1" smtClean="0"/>
              <a:t>perro</a:t>
            </a:r>
            <a:r>
              <a:rPr lang="en-GB" dirty="0" smtClean="0"/>
              <a:t> </a:t>
            </a:r>
            <a:r>
              <a:rPr lang="en-GB" dirty="0" err="1" smtClean="0"/>
              <a:t>pequeño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err="1" smtClean="0"/>
              <a:t>En</a:t>
            </a:r>
            <a:r>
              <a:rPr lang="en-GB" dirty="0" smtClean="0"/>
              <a:t> mi ciudad hay ___ </a:t>
            </a:r>
            <a:r>
              <a:rPr lang="en-GB" dirty="0" err="1" smtClean="0"/>
              <a:t>tiendas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Vivo </a:t>
            </a:r>
            <a:r>
              <a:rPr lang="en-GB" dirty="0" err="1" smtClean="0"/>
              <a:t>en</a:t>
            </a:r>
            <a:r>
              <a:rPr lang="en-GB" dirty="0" smtClean="0"/>
              <a:t> ___ </a:t>
            </a:r>
            <a:r>
              <a:rPr lang="en-GB" dirty="0" err="1" smtClean="0"/>
              <a:t>granja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___ campo.</a:t>
            </a:r>
          </a:p>
          <a:p>
            <a:pPr marL="0" indent="0">
              <a:buNone/>
            </a:pPr>
            <a:r>
              <a:rPr lang="en-GB" dirty="0" smtClean="0"/>
              <a:t>___ </a:t>
            </a:r>
            <a:r>
              <a:rPr lang="en-GB" dirty="0" err="1" smtClean="0"/>
              <a:t>chicos</a:t>
            </a:r>
            <a:r>
              <a:rPr lang="en-GB" dirty="0" smtClean="0"/>
              <a:t> </a:t>
            </a:r>
            <a:r>
              <a:rPr lang="en-GB" dirty="0" err="1" smtClean="0"/>
              <a:t>viven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___ </a:t>
            </a:r>
            <a:r>
              <a:rPr lang="en-GB" dirty="0" err="1" smtClean="0"/>
              <a:t>apartamento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___ </a:t>
            </a:r>
            <a:r>
              <a:rPr lang="en-GB" dirty="0" err="1" smtClean="0"/>
              <a:t>centro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7086600" y="5638800"/>
            <a:ext cx="19812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AYUDA:</a:t>
            </a:r>
          </a:p>
          <a:p>
            <a:pPr algn="ctr"/>
            <a:r>
              <a:rPr lang="en-GB" b="1" dirty="0" err="1" smtClean="0">
                <a:solidFill>
                  <a:schemeClr val="tx1"/>
                </a:solidFill>
              </a:rPr>
              <a:t>Utiliza</a:t>
            </a:r>
            <a:r>
              <a:rPr lang="en-GB" b="1" dirty="0" smtClean="0">
                <a:solidFill>
                  <a:schemeClr val="tx1"/>
                </a:solidFill>
              </a:rPr>
              <a:t> un </a:t>
            </a:r>
            <a:r>
              <a:rPr lang="en-GB" b="1" dirty="0" err="1" smtClean="0">
                <a:solidFill>
                  <a:schemeClr val="tx1"/>
                </a:solidFill>
              </a:rPr>
              <a:t>diccionario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11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91344"/>
            <a:ext cx="8568952" cy="1123712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Me </a:t>
            </a:r>
            <a:r>
              <a:rPr lang="en-GB" sz="4000" dirty="0" err="1" smtClean="0"/>
              <a:t>gusta</a:t>
            </a:r>
            <a:r>
              <a:rPr lang="en-GB" sz="4000" dirty="0" smtClean="0"/>
              <a:t> o me </a:t>
            </a:r>
            <a:r>
              <a:rPr lang="en-GB" sz="4000" dirty="0" err="1" smtClean="0"/>
              <a:t>gustan</a:t>
            </a:r>
            <a:endParaRPr lang="en-GB" sz="4000" dirty="0" smtClean="0"/>
          </a:p>
          <a:p>
            <a:pPr algn="ctr"/>
            <a:r>
              <a:rPr lang="en-GB" sz="2000" dirty="0" smtClean="0"/>
              <a:t>I like – singular or plural</a:t>
            </a: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273154"/>
              </p:ext>
            </p:extLst>
          </p:nvPr>
        </p:nvGraphicFramePr>
        <p:xfrm>
          <a:off x="404275" y="1524000"/>
          <a:ext cx="8407457" cy="44805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07457"/>
              </a:tblGrid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Me </a:t>
                      </a:r>
                      <a:r>
                        <a:rPr lang="en-GB" sz="3600" b="1" dirty="0" err="1" smtClean="0"/>
                        <a:t>gustan</a:t>
                      </a:r>
                      <a:r>
                        <a:rPr lang="en-GB" sz="3600" b="1" dirty="0" smtClean="0"/>
                        <a:t> </a:t>
                      </a:r>
                      <a:r>
                        <a:rPr lang="en-GB" sz="3600" b="0" dirty="0" smtClean="0"/>
                        <a:t>las </a:t>
                      </a:r>
                      <a:r>
                        <a:rPr lang="en-GB" sz="3600" b="0" dirty="0" err="1" smtClean="0"/>
                        <a:t>zanahorias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_______ el </a:t>
                      </a:r>
                      <a:r>
                        <a:rPr lang="en-GB" sz="3600" b="0" dirty="0" err="1" smtClean="0"/>
                        <a:t>fútbol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________</a:t>
                      </a:r>
                      <a:r>
                        <a:rPr lang="en-GB" sz="3600" b="1" dirty="0" smtClean="0"/>
                        <a:t> </a:t>
                      </a:r>
                      <a:r>
                        <a:rPr lang="en-GB" sz="3600" b="0" dirty="0" err="1" smtClean="0"/>
                        <a:t>los</a:t>
                      </a:r>
                      <a:r>
                        <a:rPr lang="en-GB" sz="3600" b="0" baseline="0" dirty="0" smtClean="0"/>
                        <a:t> </a:t>
                      </a:r>
                      <a:r>
                        <a:rPr lang="en-GB" sz="3600" b="0" dirty="0" err="1" smtClean="0"/>
                        <a:t>libros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________ </a:t>
                      </a:r>
                      <a:r>
                        <a:rPr lang="en-GB" sz="3600" b="0" dirty="0" smtClean="0"/>
                        <a:t>Southampton.</a:t>
                      </a:r>
                      <a:endParaRPr lang="en-GB" sz="3600" b="0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________ </a:t>
                      </a:r>
                      <a:r>
                        <a:rPr lang="en-GB" sz="3600" b="0" dirty="0" err="1" smtClean="0"/>
                        <a:t>Inglaterra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________ </a:t>
                      </a:r>
                      <a:r>
                        <a:rPr lang="en-GB" sz="3600" b="0" dirty="0" smtClean="0"/>
                        <a:t>las </a:t>
                      </a:r>
                      <a:r>
                        <a:rPr lang="en-GB" sz="3600" b="0" dirty="0" err="1" smtClean="0"/>
                        <a:t>hamburguesas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________ </a:t>
                      </a:r>
                      <a:r>
                        <a:rPr lang="en-GB" sz="3600" b="0" dirty="0" err="1" smtClean="0"/>
                        <a:t>jugar</a:t>
                      </a:r>
                      <a:r>
                        <a:rPr lang="en-GB" sz="3600" b="0" dirty="0" smtClean="0"/>
                        <a:t> al </a:t>
                      </a:r>
                      <a:r>
                        <a:rPr lang="en-GB" sz="3600" b="0" dirty="0" err="1" smtClean="0"/>
                        <a:t>baloncesto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646255"/>
              </p:ext>
            </p:extLst>
          </p:nvPr>
        </p:nvGraphicFramePr>
        <p:xfrm>
          <a:off x="404275" y="1447801"/>
          <a:ext cx="8407457" cy="460156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407457"/>
              </a:tblGrid>
              <a:tr h="657367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Me </a:t>
                      </a:r>
                      <a:r>
                        <a:rPr lang="en-GB" sz="3600" b="1" dirty="0" err="1" smtClean="0"/>
                        <a:t>gustan</a:t>
                      </a:r>
                      <a:r>
                        <a:rPr lang="en-GB" sz="3600" b="1" dirty="0" smtClean="0"/>
                        <a:t> </a:t>
                      </a:r>
                      <a:r>
                        <a:rPr lang="en-GB" sz="3600" b="0" dirty="0" smtClean="0"/>
                        <a:t>las </a:t>
                      </a:r>
                      <a:r>
                        <a:rPr lang="en-GB" sz="3600" b="0" dirty="0" err="1" smtClean="0"/>
                        <a:t>zanahorias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57367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Me </a:t>
                      </a:r>
                      <a:r>
                        <a:rPr lang="en-GB" sz="3600" dirty="0" err="1" smtClean="0"/>
                        <a:t>gusta</a:t>
                      </a:r>
                      <a:r>
                        <a:rPr lang="en-GB" sz="3600" b="0" dirty="0" smtClean="0"/>
                        <a:t> </a:t>
                      </a:r>
                      <a:r>
                        <a:rPr lang="en-GB" sz="3600" b="0" dirty="0" smtClean="0"/>
                        <a:t>el </a:t>
                      </a:r>
                      <a:r>
                        <a:rPr lang="en-GB" sz="3600" b="0" dirty="0" err="1" smtClean="0"/>
                        <a:t>fútbol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57367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Me </a:t>
                      </a:r>
                      <a:r>
                        <a:rPr lang="en-GB" sz="3600" dirty="0" err="1" smtClean="0"/>
                        <a:t>gustan</a:t>
                      </a:r>
                      <a:r>
                        <a:rPr lang="en-GB" sz="3600" b="1" dirty="0" smtClean="0"/>
                        <a:t> </a:t>
                      </a:r>
                      <a:r>
                        <a:rPr lang="en-GB" sz="3600" b="0" dirty="0" err="1" smtClean="0"/>
                        <a:t>los</a:t>
                      </a:r>
                      <a:r>
                        <a:rPr lang="en-GB" sz="3600" b="0" baseline="0" dirty="0" smtClean="0"/>
                        <a:t> </a:t>
                      </a:r>
                      <a:r>
                        <a:rPr lang="en-GB" sz="3600" b="0" dirty="0" err="1" smtClean="0"/>
                        <a:t>libros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57367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Me </a:t>
                      </a:r>
                      <a:r>
                        <a:rPr lang="en-GB" sz="3600" dirty="0" err="1" smtClean="0"/>
                        <a:t>gusta</a:t>
                      </a:r>
                      <a:r>
                        <a:rPr lang="en-GB" sz="3600" b="0" dirty="0" smtClean="0"/>
                        <a:t> </a:t>
                      </a:r>
                      <a:r>
                        <a:rPr lang="en-GB" sz="3600" b="0" dirty="0" smtClean="0"/>
                        <a:t>Southampton.</a:t>
                      </a:r>
                      <a:endParaRPr lang="en-GB" sz="36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57367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Me </a:t>
                      </a:r>
                      <a:r>
                        <a:rPr lang="en-GB" sz="3600" dirty="0" err="1" smtClean="0"/>
                        <a:t>gusta</a:t>
                      </a:r>
                      <a:r>
                        <a:rPr lang="en-GB" sz="3600" dirty="0" smtClean="0"/>
                        <a:t> </a:t>
                      </a:r>
                      <a:r>
                        <a:rPr lang="en-GB" sz="3600" b="0" dirty="0" err="1" smtClean="0"/>
                        <a:t>Inglaterra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57367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Me </a:t>
                      </a:r>
                      <a:r>
                        <a:rPr lang="en-GB" sz="3600" dirty="0" err="1" smtClean="0"/>
                        <a:t>gustan</a:t>
                      </a:r>
                      <a:r>
                        <a:rPr lang="en-GB" sz="3600" b="0" dirty="0" smtClean="0"/>
                        <a:t> </a:t>
                      </a:r>
                      <a:r>
                        <a:rPr lang="en-GB" sz="3600" b="0" dirty="0" smtClean="0"/>
                        <a:t>las </a:t>
                      </a:r>
                      <a:r>
                        <a:rPr lang="en-GB" sz="3600" b="0" dirty="0" err="1" smtClean="0"/>
                        <a:t>hamburguesas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57367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Me </a:t>
                      </a:r>
                      <a:r>
                        <a:rPr lang="en-GB" sz="3600" dirty="0" err="1" smtClean="0"/>
                        <a:t>gusta</a:t>
                      </a:r>
                      <a:r>
                        <a:rPr lang="en-GB" sz="3600" b="0" dirty="0" smtClean="0"/>
                        <a:t> </a:t>
                      </a:r>
                      <a:r>
                        <a:rPr lang="en-GB" sz="3600" b="0" dirty="0" err="1" smtClean="0"/>
                        <a:t>jugar</a:t>
                      </a:r>
                      <a:r>
                        <a:rPr lang="en-GB" sz="3600" b="0" dirty="0" smtClean="0"/>
                        <a:t> al </a:t>
                      </a:r>
                      <a:r>
                        <a:rPr lang="en-GB" sz="3600" b="0" dirty="0" err="1" smtClean="0"/>
                        <a:t>baloncesto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543800" y="5105400"/>
            <a:ext cx="1553396" cy="158314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AYUDA: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Me </a:t>
            </a:r>
            <a:r>
              <a:rPr lang="en-GB" b="1" dirty="0" err="1" smtClean="0">
                <a:solidFill>
                  <a:schemeClr val="tx1"/>
                </a:solidFill>
              </a:rPr>
              <a:t>gusta</a:t>
            </a:r>
            <a:r>
              <a:rPr lang="en-GB" b="1" dirty="0" smtClean="0">
                <a:solidFill>
                  <a:schemeClr val="tx1"/>
                </a:solidFill>
              </a:rPr>
              <a:t> + sing.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Me </a:t>
            </a:r>
            <a:r>
              <a:rPr lang="en-GB" b="1" dirty="0" err="1" smtClean="0">
                <a:solidFill>
                  <a:schemeClr val="tx1"/>
                </a:solidFill>
              </a:rPr>
              <a:t>gustan</a:t>
            </a:r>
            <a:r>
              <a:rPr lang="en-GB" b="1" dirty="0" smtClean="0">
                <a:solidFill>
                  <a:schemeClr val="tx1"/>
                </a:solidFill>
              </a:rPr>
              <a:t> + pl.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7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err="1" smtClean="0"/>
              <a:t>Busca</a:t>
            </a:r>
            <a:r>
              <a:rPr lang="en-GB" dirty="0" smtClean="0"/>
              <a:t> la </a:t>
            </a:r>
            <a:r>
              <a:rPr lang="en-GB" dirty="0" err="1" smtClean="0"/>
              <a:t>excepción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Find the odd one out</a:t>
            </a:r>
            <a:endParaRPr lang="en-GB" sz="2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1. </a:t>
            </a:r>
            <a:r>
              <a:rPr lang="en-GB" sz="2800" dirty="0" err="1" smtClean="0"/>
              <a:t>carnicería</a:t>
            </a:r>
            <a:r>
              <a:rPr lang="en-GB" sz="2800" dirty="0" smtClean="0"/>
              <a:t> / </a:t>
            </a:r>
            <a:r>
              <a:rPr lang="en-GB" sz="2800" dirty="0" err="1" smtClean="0"/>
              <a:t>tienda</a:t>
            </a:r>
            <a:r>
              <a:rPr lang="en-GB" sz="2800" dirty="0" smtClean="0"/>
              <a:t> de </a:t>
            </a:r>
            <a:r>
              <a:rPr lang="en-GB" sz="2800" dirty="0" err="1" smtClean="0"/>
              <a:t>ropa</a:t>
            </a:r>
            <a:r>
              <a:rPr lang="en-GB" sz="2800" dirty="0" smtClean="0"/>
              <a:t> / </a:t>
            </a:r>
            <a:r>
              <a:rPr lang="en-GB" sz="2800" dirty="0" err="1" smtClean="0"/>
              <a:t>pescadería</a:t>
            </a:r>
            <a:r>
              <a:rPr lang="en-GB" sz="2800" dirty="0" smtClean="0"/>
              <a:t> / </a:t>
            </a:r>
            <a:r>
              <a:rPr lang="en-GB" sz="2800" dirty="0" err="1" smtClean="0"/>
              <a:t>restaurante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2. </a:t>
            </a:r>
            <a:r>
              <a:rPr lang="en-GB" sz="2800" dirty="0" err="1" smtClean="0"/>
              <a:t>natación</a:t>
            </a:r>
            <a:r>
              <a:rPr lang="en-GB" sz="2800" dirty="0" smtClean="0"/>
              <a:t> / vela / </a:t>
            </a:r>
            <a:r>
              <a:rPr lang="en-GB" sz="2800" dirty="0" err="1" smtClean="0"/>
              <a:t>piragüismo</a:t>
            </a:r>
            <a:r>
              <a:rPr lang="en-GB" sz="2800" dirty="0" smtClean="0"/>
              <a:t> / </a:t>
            </a:r>
            <a:r>
              <a:rPr lang="en-GB" sz="2800" dirty="0" err="1" smtClean="0"/>
              <a:t>patinaje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3. el / la / las / </a:t>
            </a:r>
            <a:r>
              <a:rPr lang="en-GB" sz="2800" dirty="0" err="1" smtClean="0"/>
              <a:t>una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4. </a:t>
            </a:r>
            <a:r>
              <a:rPr lang="en-GB" sz="2800" dirty="0" err="1" smtClean="0"/>
              <a:t>otoño</a:t>
            </a:r>
            <a:r>
              <a:rPr lang="en-GB" sz="2800" dirty="0" smtClean="0"/>
              <a:t> / </a:t>
            </a:r>
            <a:r>
              <a:rPr lang="en-GB" sz="2800" dirty="0" err="1" smtClean="0"/>
              <a:t>enero</a:t>
            </a:r>
            <a:r>
              <a:rPr lang="en-GB" sz="2800" dirty="0" smtClean="0"/>
              <a:t> / primavera / </a:t>
            </a:r>
            <a:r>
              <a:rPr lang="en-GB" sz="2800" dirty="0" err="1" smtClean="0"/>
              <a:t>verano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5. soy / </a:t>
            </a:r>
            <a:r>
              <a:rPr lang="en-GB" sz="2800" dirty="0" err="1" smtClean="0"/>
              <a:t>tengo</a:t>
            </a:r>
            <a:r>
              <a:rPr lang="en-GB" sz="2800" dirty="0" smtClean="0"/>
              <a:t> / </a:t>
            </a:r>
            <a:r>
              <a:rPr lang="en-GB" sz="2800" dirty="0" err="1" smtClean="0"/>
              <a:t>hago</a:t>
            </a:r>
            <a:r>
              <a:rPr lang="en-GB" sz="2800" dirty="0" smtClean="0"/>
              <a:t> / </a:t>
            </a:r>
            <a:r>
              <a:rPr lang="en-GB" sz="2800" dirty="0" err="1" smtClean="0"/>
              <a:t>vivimos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6. </a:t>
            </a:r>
            <a:r>
              <a:rPr lang="en-GB" sz="2800" dirty="0" err="1" smtClean="0"/>
              <a:t>iglesia</a:t>
            </a:r>
            <a:r>
              <a:rPr lang="en-GB" sz="2800" dirty="0" smtClean="0"/>
              <a:t> / </a:t>
            </a:r>
            <a:r>
              <a:rPr lang="en-GB" sz="2800" dirty="0" err="1" smtClean="0"/>
              <a:t>catedral</a:t>
            </a:r>
            <a:r>
              <a:rPr lang="en-GB" sz="2800" dirty="0" smtClean="0"/>
              <a:t> / </a:t>
            </a:r>
            <a:r>
              <a:rPr lang="en-GB" sz="2800" dirty="0" err="1" smtClean="0"/>
              <a:t>museo</a:t>
            </a:r>
            <a:r>
              <a:rPr lang="en-GB" sz="2800" dirty="0" smtClean="0"/>
              <a:t> / </a:t>
            </a:r>
            <a:r>
              <a:rPr lang="en-GB" sz="2800" dirty="0" err="1" smtClean="0"/>
              <a:t>mezquita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7. </a:t>
            </a:r>
            <a:r>
              <a:rPr lang="en-GB" sz="2800" dirty="0" err="1" smtClean="0"/>
              <a:t>abuela</a:t>
            </a:r>
            <a:r>
              <a:rPr lang="en-GB" sz="2800" dirty="0" smtClean="0"/>
              <a:t> / amigo / primo / </a:t>
            </a:r>
            <a:r>
              <a:rPr lang="en-GB" sz="2800" dirty="0" err="1" smtClean="0"/>
              <a:t>hermano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8. </a:t>
            </a:r>
            <a:r>
              <a:rPr lang="en-GB" sz="2800" dirty="0" err="1" smtClean="0"/>
              <a:t>armario</a:t>
            </a:r>
            <a:r>
              <a:rPr lang="en-GB" sz="2800" dirty="0" smtClean="0"/>
              <a:t> / </a:t>
            </a:r>
            <a:r>
              <a:rPr lang="en-GB" sz="2800" dirty="0" err="1" smtClean="0"/>
              <a:t>cama</a:t>
            </a:r>
            <a:r>
              <a:rPr lang="en-GB" sz="2800" dirty="0" smtClean="0"/>
              <a:t> / </a:t>
            </a:r>
            <a:r>
              <a:rPr lang="en-GB" sz="2800" dirty="0" err="1" smtClean="0"/>
              <a:t>espejo</a:t>
            </a:r>
            <a:r>
              <a:rPr lang="en-GB" sz="2800" dirty="0" smtClean="0"/>
              <a:t> / </a:t>
            </a:r>
            <a:r>
              <a:rPr lang="en-GB" sz="2800" dirty="0" err="1" smtClean="0"/>
              <a:t>lavaplatos</a:t>
            </a:r>
            <a:endParaRPr lang="en-GB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7086600" y="5638800"/>
            <a:ext cx="19812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AYUDA:</a:t>
            </a:r>
          </a:p>
          <a:p>
            <a:pPr algn="ctr"/>
            <a:r>
              <a:rPr lang="en-GB" b="1" dirty="0" err="1" smtClean="0">
                <a:solidFill>
                  <a:schemeClr val="tx1"/>
                </a:solidFill>
              </a:rPr>
              <a:t>Utiliza</a:t>
            </a:r>
            <a:r>
              <a:rPr lang="en-GB" b="1" dirty="0" smtClean="0">
                <a:solidFill>
                  <a:schemeClr val="tx1"/>
                </a:solidFill>
              </a:rPr>
              <a:t> un </a:t>
            </a:r>
            <a:r>
              <a:rPr lang="en-GB" b="1" dirty="0" err="1" smtClean="0">
                <a:solidFill>
                  <a:schemeClr val="tx1"/>
                </a:solidFill>
              </a:rPr>
              <a:t>diccionario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667000" y="2133600"/>
            <a:ext cx="20574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57800" y="2590800"/>
            <a:ext cx="1143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3124200"/>
            <a:ext cx="3048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23143" y="3116943"/>
            <a:ext cx="51525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667000" y="3124200"/>
            <a:ext cx="609600" cy="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123621" y="3571875"/>
            <a:ext cx="762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48100" y="4114800"/>
            <a:ext cx="10287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81400" y="4648200"/>
            <a:ext cx="9144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123621" y="5181600"/>
            <a:ext cx="92437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648200" y="5715000"/>
            <a:ext cx="14478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21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Traduce y </a:t>
            </a:r>
            <a:r>
              <a:rPr lang="en-GB" dirty="0" err="1"/>
              <a:t>e</a:t>
            </a:r>
            <a:r>
              <a:rPr lang="en-GB" dirty="0" err="1" smtClean="0"/>
              <a:t>mpareja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antónimos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Translate and match up the opposites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647471"/>
              </p:ext>
            </p:extLst>
          </p:nvPr>
        </p:nvGraphicFramePr>
        <p:xfrm>
          <a:off x="457200" y="1600200"/>
          <a:ext cx="83058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2900"/>
                <a:gridCol w="41529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frío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cerrado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abierto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solo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moderno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derecha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izquierda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claro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junto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caliente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oscuro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difícil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fácil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enemigo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amigo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antiguo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95600" y="1828800"/>
            <a:ext cx="3200400" cy="21672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125289" y="1865811"/>
            <a:ext cx="3046911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238500" y="2912409"/>
            <a:ext cx="2857500" cy="2590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276600" y="2912409"/>
            <a:ext cx="2819400" cy="51659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016624" y="2399211"/>
            <a:ext cx="3307976" cy="159680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048000" y="3429000"/>
            <a:ext cx="3276600" cy="1066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016624" y="4495800"/>
            <a:ext cx="2926976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048000" y="4953000"/>
            <a:ext cx="289560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90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Traduce y </a:t>
            </a:r>
            <a:r>
              <a:rPr lang="en-GB" dirty="0" err="1"/>
              <a:t>e</a:t>
            </a:r>
            <a:r>
              <a:rPr lang="en-GB" dirty="0" err="1" smtClean="0"/>
              <a:t>mpareja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sinónimos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Translate and match up the synonyms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488666"/>
              </p:ext>
            </p:extLst>
          </p:nvPr>
        </p:nvGraphicFramePr>
        <p:xfrm>
          <a:off x="457200" y="1600200"/>
          <a:ext cx="83058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2900"/>
                <a:gridCol w="41529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desafiante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dado que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porque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un </a:t>
                      </a:r>
                      <a:r>
                        <a:rPr lang="en-GB" sz="2800" dirty="0" err="1" smtClean="0"/>
                        <a:t>poco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me </a:t>
                      </a:r>
                      <a:r>
                        <a:rPr lang="en-GB" sz="2800" dirty="0" err="1" smtClean="0"/>
                        <a:t>gusta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creo</a:t>
                      </a:r>
                      <a:r>
                        <a:rPr lang="en-GB" sz="2800" dirty="0" smtClean="0"/>
                        <a:t> que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pienso</a:t>
                      </a:r>
                      <a:r>
                        <a:rPr lang="en-GB" sz="2800" dirty="0" smtClean="0"/>
                        <a:t> que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guapo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normalmente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difícil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bastante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feliz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bonito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me </a:t>
                      </a:r>
                      <a:r>
                        <a:rPr lang="en-GB" sz="2800" dirty="0" err="1" smtClean="0"/>
                        <a:t>chifla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alegre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generalmente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52800" y="1857103"/>
            <a:ext cx="2895600" cy="210529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124200" y="1857103"/>
            <a:ext cx="2895600" cy="58129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72246" y="2909752"/>
            <a:ext cx="2671354" cy="21194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352800" y="2909752"/>
            <a:ext cx="2667000" cy="5192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546566" y="3962400"/>
            <a:ext cx="2092234" cy="1600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254829" y="2362200"/>
            <a:ext cx="2841171" cy="2133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971800" y="3429000"/>
            <a:ext cx="3124200" cy="1600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009900" y="4419600"/>
            <a:ext cx="3390900" cy="1143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64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91344"/>
            <a:ext cx="8568952" cy="1123712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El, la, </a:t>
            </a:r>
            <a:r>
              <a:rPr lang="en-GB" sz="4000" dirty="0" err="1" smtClean="0"/>
              <a:t>los</a:t>
            </a:r>
            <a:r>
              <a:rPr lang="en-GB" sz="4000" dirty="0" smtClean="0"/>
              <a:t> o las</a:t>
            </a:r>
            <a:endParaRPr lang="en-GB" sz="4000" dirty="0"/>
          </a:p>
          <a:p>
            <a:pPr algn="ctr"/>
            <a:r>
              <a:rPr lang="en-GB" sz="2000" dirty="0" smtClean="0"/>
              <a:t>The – masculine, feminine, masculine plural, feminine plural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511797"/>
              </p:ext>
            </p:extLst>
          </p:nvPr>
        </p:nvGraphicFramePr>
        <p:xfrm>
          <a:off x="1481826" y="1905000"/>
          <a:ext cx="6252356" cy="41452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126178"/>
                <a:gridCol w="3126178"/>
              </a:tblGrid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el</a:t>
                      </a:r>
                      <a:r>
                        <a:rPr lang="en-GB" sz="2800" b="1" baseline="0" dirty="0" smtClean="0"/>
                        <a:t> </a:t>
                      </a:r>
                      <a:r>
                        <a:rPr lang="en-GB" sz="2800" b="0" baseline="0" dirty="0" err="1" smtClean="0"/>
                        <a:t>libro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</a:t>
                      </a:r>
                      <a:r>
                        <a:rPr lang="en-GB" sz="2800" b="0" dirty="0" smtClean="0"/>
                        <a:t>book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</a:t>
                      </a:r>
                      <a:r>
                        <a:rPr lang="en-GB" sz="2800" dirty="0" err="1" smtClean="0"/>
                        <a:t>día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day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casa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house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casas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houses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</a:t>
                      </a:r>
                      <a:r>
                        <a:rPr lang="en-GB" sz="2800" dirty="0" err="1" smtClean="0"/>
                        <a:t>libros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books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mesa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table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ciudad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city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</a:t>
                      </a:r>
                      <a:r>
                        <a:rPr lang="en-GB" sz="2800" dirty="0" err="1" smtClean="0"/>
                        <a:t>salón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living room</a:t>
                      </a:r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512254"/>
              </p:ext>
            </p:extLst>
          </p:nvPr>
        </p:nvGraphicFramePr>
        <p:xfrm>
          <a:off x="1409818" y="1905000"/>
          <a:ext cx="6396372" cy="41452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198186"/>
                <a:gridCol w="3198186"/>
              </a:tblGrid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el</a:t>
                      </a:r>
                      <a:r>
                        <a:rPr lang="en-GB" sz="2800" b="1" baseline="0" dirty="0" smtClean="0"/>
                        <a:t> </a:t>
                      </a:r>
                      <a:r>
                        <a:rPr lang="en-GB" sz="2800" b="0" baseline="0" dirty="0" err="1" smtClean="0"/>
                        <a:t>libro</a:t>
                      </a:r>
                      <a:endParaRPr lang="en-GB" sz="28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</a:t>
                      </a:r>
                      <a:r>
                        <a:rPr lang="en-GB" sz="2800" b="0" dirty="0" smtClean="0"/>
                        <a:t>book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el </a:t>
                      </a:r>
                      <a:r>
                        <a:rPr lang="en-GB" sz="2800" dirty="0" err="1" smtClean="0"/>
                        <a:t>día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day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la casa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house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las</a:t>
                      </a:r>
                      <a:r>
                        <a:rPr lang="en-GB" sz="2800" dirty="0" smtClean="0"/>
                        <a:t> casas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houses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los </a:t>
                      </a:r>
                      <a:r>
                        <a:rPr lang="en-GB" sz="2800" dirty="0" err="1" smtClean="0"/>
                        <a:t>libros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books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la mesa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table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la ciudad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city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el </a:t>
                      </a:r>
                      <a:r>
                        <a:rPr lang="en-GB" sz="2800" dirty="0" err="1" smtClean="0"/>
                        <a:t>salón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the living room</a:t>
                      </a:r>
                      <a:endParaRPr lang="en-GB" sz="2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2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err="1" smtClean="0"/>
              <a:t>Nombre</a:t>
            </a:r>
            <a:r>
              <a:rPr lang="en-GB" dirty="0" smtClean="0"/>
              <a:t>, </a:t>
            </a:r>
            <a:r>
              <a:rPr lang="en-GB" dirty="0" err="1" smtClean="0"/>
              <a:t>verbo</a:t>
            </a:r>
            <a:r>
              <a:rPr lang="en-GB" dirty="0" smtClean="0"/>
              <a:t> o </a:t>
            </a:r>
            <a:r>
              <a:rPr lang="en-GB" dirty="0" err="1" smtClean="0"/>
              <a:t>adjetivo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Noun, verb or adjective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736511"/>
              </p:ext>
            </p:extLst>
          </p:nvPr>
        </p:nvGraphicFramePr>
        <p:xfrm>
          <a:off x="0" y="1524000"/>
          <a:ext cx="1295400" cy="4686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árbol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guapo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caro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luz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tener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amor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amarillo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ser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primo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Londres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leer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polideportivo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441549"/>
              </p:ext>
            </p:extLst>
          </p:nvPr>
        </p:nvGraphicFramePr>
        <p:xfrm>
          <a:off x="2895600" y="1600200"/>
          <a:ext cx="5791200" cy="435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0400"/>
                <a:gridCol w="1930400"/>
                <a:gridCol w="193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>
                          <a:solidFill>
                            <a:srgbClr val="FF0000"/>
                          </a:solidFill>
                        </a:rPr>
                        <a:t>Nombre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>
                          <a:solidFill>
                            <a:srgbClr val="FF0000"/>
                          </a:solidFill>
                        </a:rPr>
                        <a:t>Verbo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>
                          <a:solidFill>
                            <a:srgbClr val="FF0000"/>
                          </a:solidFill>
                        </a:rPr>
                        <a:t>Adjetivo</a:t>
                      </a:r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8999551"/>
              </p:ext>
            </p:extLst>
          </p:nvPr>
        </p:nvGraphicFramePr>
        <p:xfrm>
          <a:off x="1295400" y="1524000"/>
          <a:ext cx="1295400" cy="4686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pelo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trabajar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Alemania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carnicería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desafiante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coche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venir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piscina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amable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ventana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correr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ayudar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71800" y="2183674"/>
            <a:ext cx="1752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árbol</a:t>
            </a:r>
            <a:endParaRPr lang="en-GB" sz="2000" dirty="0" smtClean="0"/>
          </a:p>
          <a:p>
            <a:pPr algn="ctr"/>
            <a:r>
              <a:rPr lang="en-GB" sz="2000" dirty="0" smtClean="0"/>
              <a:t>luz</a:t>
            </a:r>
          </a:p>
          <a:p>
            <a:pPr algn="ctr"/>
            <a:r>
              <a:rPr lang="en-GB" sz="2000" dirty="0" err="1" smtClean="0"/>
              <a:t>amor</a:t>
            </a:r>
            <a:endParaRPr lang="en-GB" sz="2000" dirty="0" smtClean="0"/>
          </a:p>
          <a:p>
            <a:pPr algn="ctr"/>
            <a:r>
              <a:rPr lang="en-GB" sz="2000" dirty="0" smtClean="0"/>
              <a:t>primo</a:t>
            </a:r>
          </a:p>
          <a:p>
            <a:pPr algn="ctr"/>
            <a:r>
              <a:rPr lang="en-GB" sz="2000" dirty="0" err="1" smtClean="0"/>
              <a:t>Londres</a:t>
            </a:r>
            <a:endParaRPr lang="en-GB" sz="2000" dirty="0" smtClean="0"/>
          </a:p>
          <a:p>
            <a:pPr algn="ctr"/>
            <a:r>
              <a:rPr lang="en-GB" sz="2000" dirty="0" err="1" smtClean="0"/>
              <a:t>polideportivo</a:t>
            </a:r>
            <a:endParaRPr lang="en-GB" sz="2000" dirty="0" smtClean="0"/>
          </a:p>
          <a:p>
            <a:pPr algn="ctr"/>
            <a:r>
              <a:rPr lang="en-GB" sz="2000" dirty="0" err="1" smtClean="0"/>
              <a:t>pelo</a:t>
            </a:r>
            <a:endParaRPr lang="en-GB" sz="2000" dirty="0" smtClean="0"/>
          </a:p>
          <a:p>
            <a:pPr algn="ctr"/>
            <a:r>
              <a:rPr lang="en-GB" sz="2000" dirty="0" err="1" smtClean="0"/>
              <a:t>Alemania</a:t>
            </a:r>
            <a:endParaRPr lang="en-GB" sz="2000" dirty="0" smtClean="0"/>
          </a:p>
          <a:p>
            <a:pPr algn="ctr"/>
            <a:r>
              <a:rPr lang="en-GB" sz="2000" dirty="0" err="1" smtClean="0"/>
              <a:t>carnicería</a:t>
            </a:r>
            <a:endParaRPr lang="en-GB" sz="2000" dirty="0" smtClean="0"/>
          </a:p>
          <a:p>
            <a:pPr algn="ctr"/>
            <a:r>
              <a:rPr lang="en-GB" sz="2000" dirty="0" err="1" smtClean="0"/>
              <a:t>coche</a:t>
            </a:r>
            <a:endParaRPr lang="en-GB" sz="2000" dirty="0" smtClean="0"/>
          </a:p>
          <a:p>
            <a:pPr algn="ctr"/>
            <a:r>
              <a:rPr lang="en-GB" sz="2000" dirty="0" err="1" smtClean="0"/>
              <a:t>piscina</a:t>
            </a:r>
            <a:endParaRPr lang="en-GB" sz="2000" dirty="0" smtClean="0"/>
          </a:p>
          <a:p>
            <a:pPr algn="ctr"/>
            <a:r>
              <a:rPr lang="en-GB" sz="2000" dirty="0" err="1" smtClean="0"/>
              <a:t>ventana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881154" y="2183674"/>
            <a:ext cx="1752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tener</a:t>
            </a:r>
            <a:endParaRPr lang="en-GB" sz="2000" dirty="0" smtClean="0"/>
          </a:p>
          <a:p>
            <a:pPr algn="ctr"/>
            <a:r>
              <a:rPr lang="en-GB" sz="2000" dirty="0" err="1" smtClean="0"/>
              <a:t>ser</a:t>
            </a:r>
            <a:endParaRPr lang="en-GB" sz="2000" dirty="0" smtClean="0"/>
          </a:p>
          <a:p>
            <a:pPr algn="ctr"/>
            <a:r>
              <a:rPr lang="en-GB" sz="2000" dirty="0" smtClean="0"/>
              <a:t>leer</a:t>
            </a:r>
          </a:p>
          <a:p>
            <a:pPr algn="ctr"/>
            <a:r>
              <a:rPr lang="en-GB" sz="2000" dirty="0" err="1" smtClean="0"/>
              <a:t>trabajar</a:t>
            </a:r>
            <a:endParaRPr lang="en-GB" sz="2000" dirty="0" smtClean="0"/>
          </a:p>
          <a:p>
            <a:pPr algn="ctr"/>
            <a:r>
              <a:rPr lang="en-GB" sz="2000" dirty="0" err="1" smtClean="0"/>
              <a:t>venir</a:t>
            </a:r>
            <a:endParaRPr lang="en-GB" sz="2000" dirty="0" smtClean="0"/>
          </a:p>
          <a:p>
            <a:pPr algn="ctr"/>
            <a:r>
              <a:rPr lang="en-GB" sz="2000" dirty="0" err="1" smtClean="0"/>
              <a:t>correr</a:t>
            </a:r>
            <a:endParaRPr lang="en-GB" sz="2000" dirty="0" smtClean="0"/>
          </a:p>
          <a:p>
            <a:pPr algn="ctr"/>
            <a:r>
              <a:rPr lang="en-GB" sz="2000" dirty="0" err="1" smtClean="0"/>
              <a:t>ayudar</a:t>
            </a:r>
            <a:endParaRPr lang="en-GB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818811" y="2183674"/>
            <a:ext cx="175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guapo</a:t>
            </a:r>
            <a:endParaRPr lang="en-GB" sz="2000" dirty="0" smtClean="0"/>
          </a:p>
          <a:p>
            <a:pPr algn="ctr"/>
            <a:r>
              <a:rPr lang="en-GB" sz="2000" dirty="0" err="1" smtClean="0"/>
              <a:t>amarillo</a:t>
            </a:r>
            <a:endParaRPr lang="en-GB" sz="2000" dirty="0" smtClean="0"/>
          </a:p>
          <a:p>
            <a:pPr algn="ctr"/>
            <a:r>
              <a:rPr lang="en-GB" sz="2000" dirty="0" err="1" smtClean="0"/>
              <a:t>desafiante</a:t>
            </a:r>
            <a:endParaRPr lang="en-GB" sz="2000" dirty="0" smtClean="0"/>
          </a:p>
          <a:p>
            <a:pPr algn="ctr"/>
            <a:r>
              <a:rPr lang="en-GB" sz="2000" dirty="0" err="1" smtClean="0"/>
              <a:t>amable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4337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err="1" smtClean="0"/>
              <a:t>Pon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números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el </a:t>
            </a:r>
            <a:r>
              <a:rPr lang="en-GB" dirty="0" err="1" smtClean="0"/>
              <a:t>orden</a:t>
            </a:r>
            <a:r>
              <a:rPr lang="en-GB" dirty="0" smtClean="0"/>
              <a:t> </a:t>
            </a:r>
            <a:r>
              <a:rPr lang="en-GB" dirty="0" err="1" smtClean="0"/>
              <a:t>correcto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Put the numbers into the correct order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45092"/>
              </p:ext>
            </p:extLst>
          </p:nvPr>
        </p:nvGraphicFramePr>
        <p:xfrm>
          <a:off x="457200" y="1600200"/>
          <a:ext cx="83058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2900"/>
                <a:gridCol w="41529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setenta</a:t>
                      </a:r>
                      <a:r>
                        <a:rPr lang="en-GB" sz="2800" dirty="0" smtClean="0"/>
                        <a:t> y </a:t>
                      </a:r>
                      <a:r>
                        <a:rPr lang="en-GB" sz="2800" dirty="0" err="1" smtClean="0"/>
                        <a:t>ocho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mil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doscientos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dieciséis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cero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millón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cuarenta</a:t>
                      </a:r>
                      <a:r>
                        <a:rPr lang="en-GB" sz="2800" dirty="0" smtClean="0"/>
                        <a:t> y </a:t>
                      </a:r>
                      <a:r>
                        <a:rPr lang="en-GB" sz="2800" dirty="0" err="1" smtClean="0"/>
                        <a:t>nueve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catorce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6024" y="1673517"/>
            <a:ext cx="3962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cero</a:t>
            </a:r>
          </a:p>
          <a:p>
            <a:r>
              <a:rPr lang="en-GB" sz="3200" dirty="0" err="1" smtClean="0"/>
              <a:t>catorce</a:t>
            </a:r>
            <a:endParaRPr lang="en-GB" sz="3200" dirty="0" smtClean="0"/>
          </a:p>
          <a:p>
            <a:r>
              <a:rPr lang="en-GB" sz="3200" dirty="0" err="1" smtClean="0"/>
              <a:t>dieciséis</a:t>
            </a:r>
            <a:endParaRPr lang="en-GB" sz="3200" dirty="0" smtClean="0"/>
          </a:p>
          <a:p>
            <a:r>
              <a:rPr lang="en-GB" sz="3200" dirty="0" err="1" smtClean="0"/>
              <a:t>cuarenta</a:t>
            </a:r>
            <a:r>
              <a:rPr lang="en-GB" sz="3200" dirty="0" smtClean="0"/>
              <a:t> y </a:t>
            </a:r>
            <a:r>
              <a:rPr lang="en-GB" sz="3200" dirty="0" err="1" smtClean="0"/>
              <a:t>nueve</a:t>
            </a:r>
            <a:endParaRPr lang="en-GB" sz="3200" dirty="0" smtClean="0"/>
          </a:p>
          <a:p>
            <a:r>
              <a:rPr lang="en-GB" sz="3200" dirty="0" err="1" smtClean="0"/>
              <a:t>setenta</a:t>
            </a:r>
            <a:r>
              <a:rPr lang="en-GB" sz="3200" dirty="0" smtClean="0"/>
              <a:t> y </a:t>
            </a:r>
            <a:r>
              <a:rPr lang="en-GB" sz="3200" dirty="0" err="1" smtClean="0"/>
              <a:t>ocho</a:t>
            </a:r>
            <a:endParaRPr lang="en-GB" sz="3200" dirty="0" smtClean="0"/>
          </a:p>
          <a:p>
            <a:r>
              <a:rPr lang="en-GB" sz="3200" dirty="0" err="1" smtClean="0"/>
              <a:t>doscientos</a:t>
            </a:r>
            <a:endParaRPr lang="en-GB" sz="3200" dirty="0" smtClean="0"/>
          </a:p>
          <a:p>
            <a:r>
              <a:rPr lang="en-GB" sz="3200" dirty="0" smtClean="0"/>
              <a:t>mil</a:t>
            </a:r>
          </a:p>
          <a:p>
            <a:r>
              <a:rPr lang="en-GB" sz="3200" dirty="0" err="1" smtClean="0"/>
              <a:t>millón</a:t>
            </a:r>
            <a:endParaRPr lang="en-GB" sz="3200" dirty="0" smtClean="0"/>
          </a:p>
          <a:p>
            <a:endParaRPr lang="en-GB" sz="2800" dirty="0"/>
          </a:p>
        </p:txBody>
      </p:sp>
      <p:sp>
        <p:nvSpPr>
          <p:cNvPr id="7" name="AutoShape 2" descr="Image result for numb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4" descr="Related 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846802"/>
            <a:ext cx="1447800" cy="82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91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Traduce y </a:t>
            </a:r>
            <a:r>
              <a:rPr lang="en-GB" dirty="0" err="1"/>
              <a:t>e</a:t>
            </a:r>
            <a:r>
              <a:rPr lang="en-GB" dirty="0" err="1" smtClean="0"/>
              <a:t>mpareja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antónimos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Translate and match up the opposites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2145"/>
              </p:ext>
            </p:extLst>
          </p:nvPr>
        </p:nvGraphicFramePr>
        <p:xfrm>
          <a:off x="457200" y="1600200"/>
          <a:ext cx="83058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2900"/>
                <a:gridCol w="41529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seguro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siempre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amable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delgado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nunca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peligroso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tarde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colorido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sencillo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alto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bajo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temprano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gordo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rizado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liso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despreciable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067787" y="1875912"/>
            <a:ext cx="2926976" cy="10465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125289" y="2399211"/>
            <a:ext cx="2589711" cy="31039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046911" y="1875912"/>
            <a:ext cx="3049089" cy="9806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971800" y="3459483"/>
            <a:ext cx="2971800" cy="103631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067787" y="3459483"/>
            <a:ext cx="3028213" cy="51162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857500" y="3951210"/>
            <a:ext cx="3467100" cy="5598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980509" y="2366250"/>
            <a:ext cx="3115491" cy="263029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857500" y="4953000"/>
            <a:ext cx="3238500" cy="55021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58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91344"/>
            <a:ext cx="8568952" cy="1123712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Un, </a:t>
            </a:r>
            <a:r>
              <a:rPr lang="en-GB" sz="4000" dirty="0" err="1" smtClean="0"/>
              <a:t>una</a:t>
            </a:r>
            <a:r>
              <a:rPr lang="en-GB" sz="4000" dirty="0" smtClean="0"/>
              <a:t>, </a:t>
            </a:r>
            <a:r>
              <a:rPr lang="en-GB" sz="4000" dirty="0" err="1" smtClean="0"/>
              <a:t>unos</a:t>
            </a:r>
            <a:r>
              <a:rPr lang="en-GB" sz="4000" dirty="0" smtClean="0"/>
              <a:t>, </a:t>
            </a:r>
            <a:r>
              <a:rPr lang="en-GB" sz="4000" dirty="0" err="1" smtClean="0"/>
              <a:t>unas</a:t>
            </a:r>
            <a:endParaRPr lang="en-GB" sz="4000" dirty="0" smtClean="0"/>
          </a:p>
          <a:p>
            <a:pPr algn="ctr"/>
            <a:r>
              <a:rPr lang="en-GB" sz="2000" dirty="0" smtClean="0"/>
              <a:t>A, some</a:t>
            </a:r>
            <a:endParaRPr lang="en-GB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027628"/>
              </p:ext>
            </p:extLst>
          </p:nvPr>
        </p:nvGraphicFramePr>
        <p:xfrm>
          <a:off x="1481826" y="1676400"/>
          <a:ext cx="6252356" cy="41452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126178"/>
                <a:gridCol w="3126178"/>
              </a:tblGrid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un </a:t>
                      </a:r>
                      <a:r>
                        <a:rPr lang="en-GB" sz="2800" b="0" dirty="0" err="1" smtClean="0"/>
                        <a:t>libro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a</a:t>
                      </a:r>
                      <a:r>
                        <a:rPr lang="en-GB" sz="2800" b="1" baseline="0" dirty="0" smtClean="0"/>
                        <a:t> </a:t>
                      </a:r>
                      <a:r>
                        <a:rPr lang="en-GB" sz="2800" b="0" baseline="0" dirty="0" smtClean="0"/>
                        <a:t>book</a:t>
                      </a:r>
                      <a:endParaRPr lang="en-GB" sz="2800" b="1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casa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 house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casas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some houses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</a:t>
                      </a:r>
                      <a:r>
                        <a:rPr lang="en-GB" sz="2800" dirty="0" err="1" smtClean="0"/>
                        <a:t>día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 day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</a:t>
                      </a:r>
                      <a:r>
                        <a:rPr lang="en-GB" sz="2800" dirty="0" err="1" smtClean="0"/>
                        <a:t>grupo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 group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</a:t>
                      </a:r>
                      <a:r>
                        <a:rPr lang="en-GB" sz="2800" dirty="0" err="1" smtClean="0"/>
                        <a:t>galletas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some biscuits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</a:t>
                      </a:r>
                      <a:r>
                        <a:rPr lang="en-GB" sz="2800" dirty="0" err="1" smtClean="0"/>
                        <a:t>manzana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an apple</a:t>
                      </a:r>
                      <a:endParaRPr lang="en-GB" sz="2800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____ </a:t>
                      </a:r>
                      <a:r>
                        <a:rPr lang="en-GB" sz="2800" dirty="0" err="1" smtClean="0"/>
                        <a:t>manzanas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some apples</a:t>
                      </a:r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172101"/>
              </p:ext>
            </p:extLst>
          </p:nvPr>
        </p:nvGraphicFramePr>
        <p:xfrm>
          <a:off x="1409818" y="1676400"/>
          <a:ext cx="6396372" cy="41452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198186"/>
                <a:gridCol w="3198186"/>
              </a:tblGrid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un </a:t>
                      </a:r>
                      <a:r>
                        <a:rPr lang="en-GB" sz="2800" b="0" dirty="0" err="1" smtClean="0"/>
                        <a:t>libro</a:t>
                      </a:r>
                      <a:endParaRPr lang="en-GB" sz="28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a</a:t>
                      </a:r>
                      <a:r>
                        <a:rPr lang="en-GB" sz="2800" b="1" baseline="0" dirty="0" smtClean="0"/>
                        <a:t> </a:t>
                      </a:r>
                      <a:r>
                        <a:rPr lang="en-GB" sz="2800" b="0" baseline="0" dirty="0" smtClean="0"/>
                        <a:t>book</a:t>
                      </a:r>
                      <a:endParaRPr lang="en-GB" sz="28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una</a:t>
                      </a:r>
                      <a:r>
                        <a:rPr lang="en-GB" sz="2800" baseline="0" dirty="0" smtClean="0"/>
                        <a:t> </a:t>
                      </a:r>
                      <a:r>
                        <a:rPr lang="en-GB" sz="2800" dirty="0" smtClean="0"/>
                        <a:t>casa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 house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unas</a:t>
                      </a:r>
                      <a:r>
                        <a:rPr lang="en-GB" sz="2800" baseline="0" dirty="0" smtClean="0"/>
                        <a:t> </a:t>
                      </a:r>
                      <a:r>
                        <a:rPr lang="en-GB" sz="2800" dirty="0" smtClean="0"/>
                        <a:t>casas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some houses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un </a:t>
                      </a:r>
                      <a:r>
                        <a:rPr lang="en-GB" sz="2800" dirty="0" err="1" smtClean="0"/>
                        <a:t>día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 day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un </a:t>
                      </a:r>
                      <a:r>
                        <a:rPr lang="en-GB" sz="2800" dirty="0" err="1" smtClean="0"/>
                        <a:t>grupo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 group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unas</a:t>
                      </a:r>
                      <a:r>
                        <a:rPr lang="en-GB" sz="2800" dirty="0" smtClean="0"/>
                        <a:t> </a:t>
                      </a:r>
                      <a:r>
                        <a:rPr lang="en-GB" sz="2800" dirty="0" err="1" smtClean="0"/>
                        <a:t>galletas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some biscuits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una</a:t>
                      </a:r>
                      <a:r>
                        <a:rPr lang="en-GB" sz="2800" baseline="0" dirty="0" smtClean="0"/>
                        <a:t> </a:t>
                      </a:r>
                      <a:r>
                        <a:rPr lang="en-GB" sz="2800" dirty="0" err="1" smtClean="0"/>
                        <a:t>manzana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an apple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unas</a:t>
                      </a:r>
                      <a:r>
                        <a:rPr lang="en-GB" sz="2800" dirty="0" smtClean="0"/>
                        <a:t> </a:t>
                      </a:r>
                      <a:r>
                        <a:rPr lang="en-GB" sz="2800" dirty="0" err="1" smtClean="0"/>
                        <a:t>manzanas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some apples</a:t>
                      </a:r>
                      <a:endParaRPr lang="en-GB" sz="2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30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Traduce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inglés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Translate into English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150027"/>
              </p:ext>
            </p:extLst>
          </p:nvPr>
        </p:nvGraphicFramePr>
        <p:xfrm>
          <a:off x="457200" y="1600200"/>
          <a:ext cx="83058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2900"/>
                <a:gridCol w="41529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caminado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traducido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bailado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preguntado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trabajado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ayudado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buscado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llegado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086600" y="5638800"/>
            <a:ext cx="19812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AYUDA: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ado / </a:t>
            </a:r>
            <a:r>
              <a:rPr lang="en-GB" b="1" dirty="0" err="1" smtClean="0">
                <a:solidFill>
                  <a:schemeClr val="tx1"/>
                </a:solidFill>
              </a:rPr>
              <a:t>ido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= </a:t>
            </a:r>
            <a:r>
              <a:rPr lang="en-GB" b="1" dirty="0" err="1" smtClean="0">
                <a:solidFill>
                  <a:schemeClr val="tx1"/>
                </a:solidFill>
              </a:rPr>
              <a:t>ed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6024" y="1673517"/>
            <a:ext cx="3962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walked</a:t>
            </a:r>
          </a:p>
          <a:p>
            <a:r>
              <a:rPr lang="en-GB" sz="3200" dirty="0" smtClean="0"/>
              <a:t>translated</a:t>
            </a:r>
          </a:p>
          <a:p>
            <a:r>
              <a:rPr lang="en-GB" sz="3200" dirty="0" smtClean="0"/>
              <a:t>danced</a:t>
            </a:r>
          </a:p>
          <a:p>
            <a:r>
              <a:rPr lang="en-GB" sz="3200" dirty="0" smtClean="0"/>
              <a:t>asked</a:t>
            </a:r>
          </a:p>
          <a:p>
            <a:r>
              <a:rPr lang="en-GB" sz="3200" dirty="0" smtClean="0"/>
              <a:t>worked</a:t>
            </a:r>
          </a:p>
          <a:p>
            <a:r>
              <a:rPr lang="en-GB" sz="3200" dirty="0" smtClean="0"/>
              <a:t>helped</a:t>
            </a:r>
          </a:p>
          <a:p>
            <a:r>
              <a:rPr lang="en-GB" sz="3200" dirty="0" smtClean="0"/>
              <a:t>looked for</a:t>
            </a:r>
          </a:p>
          <a:p>
            <a:r>
              <a:rPr lang="en-GB" sz="3200" dirty="0" smtClean="0"/>
              <a:t>arrived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5444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err="1" smtClean="0"/>
              <a:t>Nombre</a:t>
            </a:r>
            <a:r>
              <a:rPr lang="en-GB" dirty="0" smtClean="0"/>
              <a:t>, </a:t>
            </a:r>
            <a:r>
              <a:rPr lang="en-GB" dirty="0" err="1" smtClean="0"/>
              <a:t>verbo</a:t>
            </a:r>
            <a:r>
              <a:rPr lang="en-GB" dirty="0" smtClean="0"/>
              <a:t> o </a:t>
            </a:r>
            <a:r>
              <a:rPr lang="en-GB" dirty="0" err="1" smtClean="0"/>
              <a:t>adjetivo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Noun, verb or adjective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002948"/>
              </p:ext>
            </p:extLst>
          </p:nvPr>
        </p:nvGraphicFramePr>
        <p:xfrm>
          <a:off x="0" y="1524000"/>
          <a:ext cx="1295400" cy="4686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blanco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Carmen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ir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/>
                        <a:t>comprensivo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ver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puerta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violeta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terminar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hombre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escuchar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aprender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contento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638732"/>
              </p:ext>
            </p:extLst>
          </p:nvPr>
        </p:nvGraphicFramePr>
        <p:xfrm>
          <a:off x="2895600" y="1600200"/>
          <a:ext cx="5791200" cy="435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0400"/>
                <a:gridCol w="1930400"/>
                <a:gridCol w="193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>
                          <a:solidFill>
                            <a:srgbClr val="FF0000"/>
                          </a:solidFill>
                        </a:rPr>
                        <a:t>Nombre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>
                          <a:solidFill>
                            <a:srgbClr val="FF0000"/>
                          </a:solidFill>
                        </a:rPr>
                        <a:t>Verbo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>
                          <a:solidFill>
                            <a:srgbClr val="FF0000"/>
                          </a:solidFill>
                        </a:rPr>
                        <a:t>Adjetivo</a:t>
                      </a:r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254230"/>
              </p:ext>
            </p:extLst>
          </p:nvPr>
        </p:nvGraphicFramePr>
        <p:xfrm>
          <a:off x="1295400" y="1524000"/>
          <a:ext cx="1295400" cy="4686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tienda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caro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aula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ganar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alegre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correr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beber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ambicioso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libro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colorido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jugar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papel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71800" y="2183674"/>
            <a:ext cx="1752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puerta</a:t>
            </a:r>
            <a:endParaRPr lang="en-GB" sz="2000" dirty="0" smtClean="0"/>
          </a:p>
          <a:p>
            <a:pPr algn="ctr"/>
            <a:r>
              <a:rPr lang="en-GB" sz="2000" dirty="0" err="1" smtClean="0"/>
              <a:t>papel</a:t>
            </a:r>
            <a:endParaRPr lang="en-GB" sz="2000" dirty="0" smtClean="0"/>
          </a:p>
          <a:p>
            <a:pPr algn="ctr"/>
            <a:r>
              <a:rPr lang="en-GB" sz="2000" dirty="0" smtClean="0"/>
              <a:t>hombre</a:t>
            </a:r>
          </a:p>
          <a:p>
            <a:pPr algn="ctr"/>
            <a:r>
              <a:rPr lang="en-GB" sz="2000" dirty="0" err="1" smtClean="0"/>
              <a:t>aula</a:t>
            </a:r>
            <a:endParaRPr lang="en-GB" sz="2000" dirty="0" smtClean="0"/>
          </a:p>
          <a:p>
            <a:pPr algn="ctr"/>
            <a:r>
              <a:rPr lang="en-GB" sz="2000" dirty="0" err="1" smtClean="0"/>
              <a:t>tienda</a:t>
            </a:r>
            <a:endParaRPr lang="en-GB" sz="2000" dirty="0" smtClean="0"/>
          </a:p>
          <a:p>
            <a:pPr algn="ctr"/>
            <a:r>
              <a:rPr lang="en-GB" sz="2000" dirty="0" err="1" smtClean="0"/>
              <a:t>libro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881154" y="2183674"/>
            <a:ext cx="1752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ir</a:t>
            </a:r>
            <a:endParaRPr lang="en-GB" sz="2000" dirty="0" smtClean="0"/>
          </a:p>
          <a:p>
            <a:pPr algn="ctr"/>
            <a:r>
              <a:rPr lang="en-GB" sz="2000" dirty="0" err="1" smtClean="0"/>
              <a:t>ver</a:t>
            </a:r>
            <a:endParaRPr lang="en-GB" sz="2000" dirty="0" smtClean="0"/>
          </a:p>
          <a:p>
            <a:pPr algn="ctr"/>
            <a:r>
              <a:rPr lang="en-GB" sz="2000" dirty="0" err="1" smtClean="0"/>
              <a:t>terminar</a:t>
            </a:r>
            <a:endParaRPr lang="en-GB" sz="2000" dirty="0" smtClean="0"/>
          </a:p>
          <a:p>
            <a:pPr algn="ctr"/>
            <a:r>
              <a:rPr lang="en-GB" sz="2000" dirty="0" err="1" smtClean="0"/>
              <a:t>escuchar</a:t>
            </a:r>
            <a:endParaRPr lang="en-GB" sz="2000" dirty="0" smtClean="0"/>
          </a:p>
          <a:p>
            <a:pPr algn="ctr"/>
            <a:r>
              <a:rPr lang="en-GB" sz="2000" dirty="0" err="1" smtClean="0"/>
              <a:t>jugar</a:t>
            </a:r>
            <a:endParaRPr lang="en-GB" sz="2000" dirty="0" smtClean="0"/>
          </a:p>
          <a:p>
            <a:pPr algn="ctr"/>
            <a:r>
              <a:rPr lang="en-GB" sz="2000" dirty="0" err="1" smtClean="0"/>
              <a:t>aprender</a:t>
            </a:r>
            <a:endParaRPr lang="en-GB" sz="2000" dirty="0" smtClean="0"/>
          </a:p>
          <a:p>
            <a:pPr algn="ctr"/>
            <a:r>
              <a:rPr lang="en-GB" sz="2000" dirty="0" err="1" smtClean="0"/>
              <a:t>ganar</a:t>
            </a:r>
            <a:endParaRPr lang="en-GB" sz="2000" dirty="0" smtClean="0"/>
          </a:p>
          <a:p>
            <a:pPr algn="ctr"/>
            <a:r>
              <a:rPr lang="en-GB" sz="2000" dirty="0" err="1" smtClean="0"/>
              <a:t>correr</a:t>
            </a:r>
            <a:endParaRPr lang="en-GB" sz="2000" dirty="0" smtClean="0"/>
          </a:p>
          <a:p>
            <a:pPr algn="ctr"/>
            <a:r>
              <a:rPr lang="en-GB" sz="2000" dirty="0" err="1" smtClean="0"/>
              <a:t>beber</a:t>
            </a:r>
            <a:endParaRPr lang="en-GB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818811" y="2183674"/>
            <a:ext cx="1752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blanco</a:t>
            </a:r>
            <a:endParaRPr lang="en-GB" sz="2000" dirty="0" smtClean="0"/>
          </a:p>
          <a:p>
            <a:pPr algn="ctr"/>
            <a:r>
              <a:rPr lang="en-GB" sz="2000" dirty="0" err="1" smtClean="0"/>
              <a:t>comprensivo</a:t>
            </a:r>
            <a:endParaRPr lang="en-GB" sz="2000" dirty="0" smtClean="0"/>
          </a:p>
          <a:p>
            <a:pPr algn="ctr"/>
            <a:r>
              <a:rPr lang="en-GB" sz="2000" dirty="0" err="1" smtClean="0"/>
              <a:t>violeta</a:t>
            </a:r>
            <a:endParaRPr lang="en-GB" sz="2000" dirty="0" smtClean="0"/>
          </a:p>
          <a:p>
            <a:pPr algn="ctr"/>
            <a:r>
              <a:rPr lang="en-GB" sz="2000" dirty="0" err="1" smtClean="0"/>
              <a:t>contento</a:t>
            </a:r>
            <a:endParaRPr lang="en-GB" sz="2000" dirty="0" smtClean="0"/>
          </a:p>
          <a:p>
            <a:pPr algn="ctr"/>
            <a:r>
              <a:rPr lang="en-GB" sz="2000" dirty="0" err="1" smtClean="0"/>
              <a:t>caro</a:t>
            </a:r>
            <a:endParaRPr lang="en-GB" sz="2000" dirty="0" smtClean="0"/>
          </a:p>
          <a:p>
            <a:pPr algn="ctr"/>
            <a:r>
              <a:rPr lang="en-GB" sz="2000" dirty="0" err="1" smtClean="0"/>
              <a:t>alegre</a:t>
            </a:r>
            <a:endParaRPr lang="en-GB" sz="2000" dirty="0" smtClean="0"/>
          </a:p>
          <a:p>
            <a:pPr algn="ctr"/>
            <a:r>
              <a:rPr lang="en-GB" sz="2000" dirty="0" err="1" smtClean="0"/>
              <a:t>colorido</a:t>
            </a:r>
            <a:endParaRPr lang="en-GB" sz="2000" dirty="0" smtClean="0"/>
          </a:p>
          <a:p>
            <a:pPr algn="ctr"/>
            <a:r>
              <a:rPr lang="en-GB" sz="2000" dirty="0" err="1" smtClean="0"/>
              <a:t>ambicioso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64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91344"/>
            <a:ext cx="8568952" cy="1123712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Me </a:t>
            </a:r>
            <a:r>
              <a:rPr lang="en-GB" sz="4000" dirty="0" err="1" smtClean="0"/>
              <a:t>gusta</a:t>
            </a:r>
            <a:r>
              <a:rPr lang="en-GB" sz="4000" dirty="0" smtClean="0"/>
              <a:t> o me </a:t>
            </a:r>
            <a:r>
              <a:rPr lang="en-GB" sz="4000" dirty="0" err="1" smtClean="0"/>
              <a:t>gustan</a:t>
            </a:r>
            <a:endParaRPr lang="en-GB" sz="4000" dirty="0" smtClean="0"/>
          </a:p>
          <a:p>
            <a:pPr algn="ctr"/>
            <a:r>
              <a:rPr lang="en-GB" sz="2000" dirty="0" smtClean="0"/>
              <a:t>I like – singular or plural</a:t>
            </a: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300702"/>
              </p:ext>
            </p:extLst>
          </p:nvPr>
        </p:nvGraphicFramePr>
        <p:xfrm>
          <a:off x="404275" y="1524000"/>
          <a:ext cx="8407457" cy="44805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407457"/>
              </a:tblGrid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Me </a:t>
                      </a:r>
                      <a:r>
                        <a:rPr lang="en-GB" sz="3600" b="1" dirty="0" err="1" smtClean="0"/>
                        <a:t>gustan</a:t>
                      </a:r>
                      <a:r>
                        <a:rPr lang="en-GB" sz="3600" b="1" dirty="0" smtClean="0"/>
                        <a:t> </a:t>
                      </a:r>
                      <a:r>
                        <a:rPr lang="en-GB" sz="3600" b="0" dirty="0" err="1" smtClean="0"/>
                        <a:t>las</a:t>
                      </a:r>
                      <a:r>
                        <a:rPr lang="en-GB" sz="3600" b="0" dirty="0" smtClean="0"/>
                        <a:t> </a:t>
                      </a:r>
                      <a:r>
                        <a:rPr lang="en-GB" sz="3600" b="0" dirty="0" err="1" smtClean="0"/>
                        <a:t>salchichas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_______ el </a:t>
                      </a:r>
                      <a:r>
                        <a:rPr lang="en-GB" sz="3600" b="0" dirty="0" smtClean="0"/>
                        <a:t>chocolate.</a:t>
                      </a:r>
                      <a:endParaRPr lang="en-GB" sz="3600" b="0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________</a:t>
                      </a:r>
                      <a:r>
                        <a:rPr lang="en-GB" sz="3600" b="1" dirty="0" smtClean="0"/>
                        <a:t> </a:t>
                      </a:r>
                      <a:r>
                        <a:rPr lang="en-GB" sz="3600" b="0" dirty="0" err="1" smtClean="0"/>
                        <a:t>los</a:t>
                      </a:r>
                      <a:r>
                        <a:rPr lang="en-GB" sz="3600" b="0" baseline="0" dirty="0" smtClean="0"/>
                        <a:t> </a:t>
                      </a:r>
                      <a:r>
                        <a:rPr lang="en-GB" sz="3600" b="0" dirty="0" err="1" smtClean="0"/>
                        <a:t>libros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________ el </a:t>
                      </a:r>
                      <a:r>
                        <a:rPr lang="en-GB" sz="3600" b="0" dirty="0" err="1" smtClean="0"/>
                        <a:t>tenis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________ </a:t>
                      </a:r>
                      <a:r>
                        <a:rPr lang="en-GB" sz="3600" b="0" dirty="0" err="1" smtClean="0"/>
                        <a:t>Francia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________ </a:t>
                      </a:r>
                      <a:r>
                        <a:rPr lang="en-GB" sz="3600" b="0" dirty="0" smtClean="0"/>
                        <a:t>las </a:t>
                      </a:r>
                      <a:r>
                        <a:rPr lang="en-GB" sz="3600" b="0" dirty="0" err="1" smtClean="0"/>
                        <a:t>galletas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/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 smtClean="0"/>
                        <a:t>________ </a:t>
                      </a:r>
                      <a:r>
                        <a:rPr lang="en-GB" sz="3600" b="0" dirty="0" err="1" smtClean="0"/>
                        <a:t>jugar</a:t>
                      </a:r>
                      <a:r>
                        <a:rPr lang="en-GB" sz="3600" b="0" dirty="0" smtClean="0"/>
                        <a:t> al </a:t>
                      </a:r>
                      <a:r>
                        <a:rPr lang="en-GB" sz="3600" b="0" dirty="0" err="1" smtClean="0"/>
                        <a:t>fútbol</a:t>
                      </a:r>
                      <a:r>
                        <a:rPr lang="en-GB" sz="3600" b="0" dirty="0" smtClean="0"/>
                        <a:t>.</a:t>
                      </a:r>
                      <a:endParaRPr lang="en-GB" sz="3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215771"/>
              </p:ext>
            </p:extLst>
          </p:nvPr>
        </p:nvGraphicFramePr>
        <p:xfrm>
          <a:off x="404275" y="1524000"/>
          <a:ext cx="8407457" cy="4480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407457"/>
              </a:tblGrid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Me </a:t>
                      </a:r>
                      <a:r>
                        <a:rPr lang="en-GB" sz="3600" dirty="0" err="1" smtClean="0"/>
                        <a:t>gustan</a:t>
                      </a:r>
                      <a:r>
                        <a:rPr lang="en-GB" sz="3600" dirty="0" smtClean="0"/>
                        <a:t> </a:t>
                      </a:r>
                      <a:r>
                        <a:rPr lang="en-GB" sz="3600" dirty="0" err="1" smtClean="0"/>
                        <a:t>las</a:t>
                      </a:r>
                      <a:r>
                        <a:rPr lang="en-GB" sz="3600" dirty="0" smtClean="0"/>
                        <a:t> </a:t>
                      </a:r>
                      <a:r>
                        <a:rPr lang="en-GB" sz="3600" dirty="0" err="1" smtClean="0"/>
                        <a:t>salchichas</a:t>
                      </a:r>
                      <a:r>
                        <a:rPr lang="en-GB" sz="3600" dirty="0" smtClean="0"/>
                        <a:t>.</a:t>
                      </a:r>
                      <a:endParaRPr lang="en-GB" sz="36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Me </a:t>
                      </a:r>
                      <a:r>
                        <a:rPr lang="en-GB" sz="3600" dirty="0" err="1" smtClean="0"/>
                        <a:t>gusta</a:t>
                      </a:r>
                      <a:r>
                        <a:rPr lang="en-GB" sz="3600" dirty="0" smtClean="0"/>
                        <a:t> el </a:t>
                      </a:r>
                      <a:r>
                        <a:rPr lang="en-GB" sz="3600" dirty="0" smtClean="0"/>
                        <a:t>chocolate.</a:t>
                      </a:r>
                      <a:endParaRPr lang="en-GB" sz="36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Me </a:t>
                      </a:r>
                      <a:r>
                        <a:rPr lang="en-GB" sz="3600" dirty="0" err="1" smtClean="0"/>
                        <a:t>gustan</a:t>
                      </a:r>
                      <a:r>
                        <a:rPr lang="en-GB" sz="3600" dirty="0" smtClean="0"/>
                        <a:t>  </a:t>
                      </a:r>
                      <a:r>
                        <a:rPr lang="en-GB" sz="3600" dirty="0" err="1" smtClean="0"/>
                        <a:t>los</a:t>
                      </a:r>
                      <a:r>
                        <a:rPr lang="en-GB" sz="3600" baseline="0" dirty="0" smtClean="0"/>
                        <a:t> </a:t>
                      </a:r>
                      <a:r>
                        <a:rPr lang="en-GB" sz="3600" dirty="0" err="1" smtClean="0"/>
                        <a:t>libros</a:t>
                      </a:r>
                      <a:r>
                        <a:rPr lang="en-GB" sz="3600" dirty="0" smtClean="0"/>
                        <a:t>.</a:t>
                      </a:r>
                      <a:endParaRPr lang="en-GB" sz="36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Me </a:t>
                      </a:r>
                      <a:r>
                        <a:rPr lang="en-GB" sz="3600" dirty="0" err="1" smtClean="0"/>
                        <a:t>gusta</a:t>
                      </a:r>
                      <a:r>
                        <a:rPr lang="en-GB" sz="3600" dirty="0" smtClean="0"/>
                        <a:t> </a:t>
                      </a:r>
                      <a:r>
                        <a:rPr lang="en-GB" sz="3600" dirty="0" smtClean="0"/>
                        <a:t>el </a:t>
                      </a:r>
                      <a:r>
                        <a:rPr lang="en-GB" sz="3600" dirty="0" err="1" smtClean="0"/>
                        <a:t>tenis</a:t>
                      </a:r>
                      <a:r>
                        <a:rPr lang="en-GB" sz="3600" dirty="0" smtClean="0"/>
                        <a:t>.</a:t>
                      </a:r>
                      <a:endParaRPr lang="en-GB" sz="36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Me </a:t>
                      </a:r>
                      <a:r>
                        <a:rPr lang="en-GB" sz="3600" dirty="0" err="1" smtClean="0"/>
                        <a:t>gusta</a:t>
                      </a:r>
                      <a:r>
                        <a:rPr lang="en-GB" sz="3600" dirty="0" smtClean="0"/>
                        <a:t> </a:t>
                      </a:r>
                      <a:r>
                        <a:rPr lang="en-GB" sz="3600" dirty="0" err="1" smtClean="0"/>
                        <a:t>Francia</a:t>
                      </a:r>
                      <a:r>
                        <a:rPr lang="en-GB" sz="3600" dirty="0" smtClean="0"/>
                        <a:t>.</a:t>
                      </a:r>
                      <a:endParaRPr lang="en-GB" sz="36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Me </a:t>
                      </a:r>
                      <a:r>
                        <a:rPr lang="en-GB" sz="3600" dirty="0" err="1" smtClean="0"/>
                        <a:t>gustan</a:t>
                      </a:r>
                      <a:r>
                        <a:rPr lang="en-GB" sz="3600" dirty="0" smtClean="0"/>
                        <a:t>  las </a:t>
                      </a:r>
                      <a:r>
                        <a:rPr lang="en-GB" sz="3600" dirty="0" err="1" smtClean="0"/>
                        <a:t>galletas</a:t>
                      </a:r>
                      <a:r>
                        <a:rPr lang="en-GB" sz="3600" dirty="0" smtClean="0"/>
                        <a:t>.</a:t>
                      </a:r>
                      <a:endParaRPr lang="en-GB" sz="36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Me </a:t>
                      </a:r>
                      <a:r>
                        <a:rPr lang="en-GB" sz="3600" dirty="0" err="1" smtClean="0"/>
                        <a:t>gusta</a:t>
                      </a:r>
                      <a:r>
                        <a:rPr lang="en-GB" sz="3600" dirty="0" smtClean="0"/>
                        <a:t> </a:t>
                      </a:r>
                      <a:r>
                        <a:rPr lang="en-GB" sz="3600" dirty="0" err="1" smtClean="0"/>
                        <a:t>jugar</a:t>
                      </a:r>
                      <a:r>
                        <a:rPr lang="en-GB" sz="3600" dirty="0" smtClean="0"/>
                        <a:t> al </a:t>
                      </a:r>
                      <a:r>
                        <a:rPr lang="en-GB" sz="3600" dirty="0" err="1" smtClean="0"/>
                        <a:t>fútbol</a:t>
                      </a:r>
                      <a:r>
                        <a:rPr lang="en-GB" sz="3600" dirty="0" smtClean="0"/>
                        <a:t>.</a:t>
                      </a:r>
                      <a:endParaRPr lang="en-GB" sz="36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086600" y="5638800"/>
            <a:ext cx="19812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AYUDA: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Me </a:t>
            </a:r>
            <a:r>
              <a:rPr lang="en-GB" b="1" dirty="0" err="1" smtClean="0">
                <a:solidFill>
                  <a:schemeClr val="tx1"/>
                </a:solidFill>
              </a:rPr>
              <a:t>gusta</a:t>
            </a:r>
            <a:r>
              <a:rPr lang="en-GB" b="1" dirty="0" smtClean="0">
                <a:solidFill>
                  <a:schemeClr val="tx1"/>
                </a:solidFill>
              </a:rPr>
              <a:t> + sing.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Me </a:t>
            </a:r>
            <a:r>
              <a:rPr lang="en-GB" b="1" dirty="0" err="1" smtClean="0">
                <a:solidFill>
                  <a:schemeClr val="tx1"/>
                </a:solidFill>
              </a:rPr>
              <a:t>gustan</a:t>
            </a:r>
            <a:r>
              <a:rPr lang="en-GB" b="1" dirty="0" smtClean="0">
                <a:solidFill>
                  <a:schemeClr val="tx1"/>
                </a:solidFill>
              </a:rPr>
              <a:t> + pl.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97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err="1" smtClean="0"/>
              <a:t>Empareja</a:t>
            </a:r>
            <a:r>
              <a:rPr lang="en-GB" dirty="0" smtClean="0"/>
              <a:t> las palabras</a:t>
            </a:r>
            <a:br>
              <a:rPr lang="en-GB" dirty="0" smtClean="0"/>
            </a:br>
            <a:r>
              <a:rPr lang="en-GB" sz="2200" i="1" dirty="0" smtClean="0"/>
              <a:t>Match up the words</a:t>
            </a:r>
            <a:endParaRPr lang="en-GB" sz="2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sp>
        <p:nvSpPr>
          <p:cNvPr id="7" name="AutoShape 2" descr="Image result for numb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4" descr="Related 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682455"/>
              </p:ext>
            </p:extLst>
          </p:nvPr>
        </p:nvGraphicFramePr>
        <p:xfrm>
          <a:off x="1524000" y="1524000"/>
          <a:ext cx="6400800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00400"/>
              </a:tblGrid>
              <a:tr h="422564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y</a:t>
                      </a:r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to</a:t>
                      </a:r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el</a:t>
                      </a:r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if</a:t>
                      </a:r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GB" sz="2200" dirty="0" err="1" smtClean="0"/>
                        <a:t>es</a:t>
                      </a:r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of, from</a:t>
                      </a:r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en</a:t>
                      </a:r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and</a:t>
                      </a:r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de</a:t>
                      </a:r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there is/are</a:t>
                      </a:r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con</a:t>
                      </a:r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in</a:t>
                      </a:r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sin</a:t>
                      </a:r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for</a:t>
                      </a:r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para</a:t>
                      </a:r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it is</a:t>
                      </a:r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a</a:t>
                      </a:r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the</a:t>
                      </a:r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hay</a:t>
                      </a:r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without</a:t>
                      </a:r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2564">
                <a:tc>
                  <a:txBody>
                    <a:bodyPr/>
                    <a:lstStyle/>
                    <a:p>
                      <a:r>
                        <a:rPr lang="en-GB" sz="2200" dirty="0" err="1" smtClean="0"/>
                        <a:t>si</a:t>
                      </a:r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with</a:t>
                      </a:r>
                      <a:endParaRPr lang="en-GB" sz="2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677750"/>
              </p:ext>
            </p:extLst>
          </p:nvPr>
        </p:nvGraphicFramePr>
        <p:xfrm>
          <a:off x="1524000" y="1524000"/>
          <a:ext cx="6400800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2300"/>
                <a:gridCol w="3238500"/>
              </a:tblGrid>
              <a:tr h="415636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y</a:t>
                      </a:r>
                      <a:endParaRPr lang="en-GB" sz="2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and</a:t>
                      </a:r>
                      <a:endParaRPr lang="en-GB" sz="2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5636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el</a:t>
                      </a:r>
                      <a:endParaRPr lang="en-GB" sz="2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the</a:t>
                      </a:r>
                      <a:endParaRPr lang="en-GB" sz="2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5636">
                <a:tc>
                  <a:txBody>
                    <a:bodyPr/>
                    <a:lstStyle/>
                    <a:p>
                      <a:r>
                        <a:rPr lang="en-GB" sz="2200" dirty="0" err="1" smtClean="0"/>
                        <a:t>es</a:t>
                      </a:r>
                      <a:endParaRPr lang="en-GB" sz="2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it is</a:t>
                      </a:r>
                      <a:endParaRPr lang="en-GB" sz="2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5636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en</a:t>
                      </a:r>
                      <a:endParaRPr lang="en-GB" sz="2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in</a:t>
                      </a:r>
                      <a:endParaRPr lang="en-GB" sz="2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5636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de</a:t>
                      </a:r>
                      <a:endParaRPr lang="en-GB" sz="2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of,</a:t>
                      </a:r>
                      <a:r>
                        <a:rPr lang="en-GB" sz="2200" baseline="0" dirty="0" smtClean="0"/>
                        <a:t> from</a:t>
                      </a:r>
                      <a:endParaRPr lang="en-GB" sz="2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5636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con</a:t>
                      </a:r>
                      <a:endParaRPr lang="en-GB" sz="2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with</a:t>
                      </a:r>
                      <a:endParaRPr lang="en-GB" sz="2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5636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sin</a:t>
                      </a:r>
                      <a:endParaRPr lang="en-GB" sz="2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without</a:t>
                      </a:r>
                      <a:endParaRPr lang="en-GB" sz="2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5636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para</a:t>
                      </a:r>
                      <a:endParaRPr lang="en-GB" sz="2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for</a:t>
                      </a:r>
                      <a:endParaRPr lang="en-GB" sz="2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5636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a</a:t>
                      </a:r>
                      <a:endParaRPr lang="en-GB" sz="2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to</a:t>
                      </a:r>
                      <a:endParaRPr lang="en-GB" sz="2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5636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hay</a:t>
                      </a:r>
                      <a:endParaRPr lang="en-GB" sz="2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there is/are</a:t>
                      </a:r>
                      <a:endParaRPr lang="en-GB" sz="2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5636">
                <a:tc>
                  <a:txBody>
                    <a:bodyPr/>
                    <a:lstStyle/>
                    <a:p>
                      <a:r>
                        <a:rPr lang="en-GB" sz="2200" dirty="0" err="1" smtClean="0"/>
                        <a:t>si</a:t>
                      </a:r>
                      <a:endParaRPr lang="en-GB" sz="2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if</a:t>
                      </a:r>
                      <a:endParaRPr lang="en-GB" sz="2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27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Traduce y </a:t>
            </a:r>
            <a:r>
              <a:rPr lang="en-GB" dirty="0" err="1" smtClean="0"/>
              <a:t>empareja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antónimos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Translate and match up the opposites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435252"/>
              </p:ext>
            </p:extLst>
          </p:nvPr>
        </p:nvGraphicFramePr>
        <p:xfrm>
          <a:off x="457200" y="1600200"/>
          <a:ext cx="83058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2900"/>
                <a:gridCol w="41529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enorme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delgado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gordo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viejo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divertido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alto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bajo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claro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joven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pequeño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oscuro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caro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barato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lento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rápido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aburrido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200400" y="1828800"/>
            <a:ext cx="2743200" cy="2133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048000" y="1905000"/>
            <a:ext cx="304800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200400" y="2895600"/>
            <a:ext cx="2743200" cy="2667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895600" y="2895600"/>
            <a:ext cx="350520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016624" y="2362200"/>
            <a:ext cx="3307976" cy="16338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048000" y="3429000"/>
            <a:ext cx="3276600" cy="1066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016624" y="4495800"/>
            <a:ext cx="3307976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048000" y="4953000"/>
            <a:ext cx="327660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12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err="1" smtClean="0"/>
              <a:t>Nombre</a:t>
            </a:r>
            <a:r>
              <a:rPr lang="en-GB" dirty="0" smtClean="0"/>
              <a:t>, </a:t>
            </a:r>
            <a:r>
              <a:rPr lang="en-GB" dirty="0" err="1" smtClean="0"/>
              <a:t>verbo</a:t>
            </a:r>
            <a:r>
              <a:rPr lang="en-GB" dirty="0" smtClean="0"/>
              <a:t> o </a:t>
            </a:r>
            <a:r>
              <a:rPr lang="en-GB" dirty="0" err="1" smtClean="0"/>
              <a:t>adjetivo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Noun, verb or adjective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205266"/>
              </p:ext>
            </p:extLst>
          </p:nvPr>
        </p:nvGraphicFramePr>
        <p:xfrm>
          <a:off x="0" y="1524000"/>
          <a:ext cx="1295400" cy="4686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camisa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apoyar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triste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feo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Italia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enfadado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inteligente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ojos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enorme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maravilloso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leer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brazo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2537"/>
              </p:ext>
            </p:extLst>
          </p:nvPr>
        </p:nvGraphicFramePr>
        <p:xfrm>
          <a:off x="2895600" y="1600200"/>
          <a:ext cx="5791200" cy="435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0400"/>
                <a:gridCol w="1930400"/>
                <a:gridCol w="193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>
                          <a:solidFill>
                            <a:srgbClr val="FF0000"/>
                          </a:solidFill>
                        </a:rPr>
                        <a:t>Nombre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>
                          <a:solidFill>
                            <a:srgbClr val="FF0000"/>
                          </a:solidFill>
                        </a:rPr>
                        <a:t>Verbo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>
                          <a:solidFill>
                            <a:srgbClr val="FF0000"/>
                          </a:solidFill>
                        </a:rPr>
                        <a:t>Adjetivo</a:t>
                      </a:r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GB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0390530"/>
              </p:ext>
            </p:extLst>
          </p:nvPr>
        </p:nvGraphicFramePr>
        <p:xfrm>
          <a:off x="1295400" y="1524000"/>
          <a:ext cx="1295400" cy="4686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</a:tblGrid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entender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bien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pie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feliz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fumar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cantar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Juan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madre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enseñar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calcetines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insituto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hablar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71800" y="2183674"/>
            <a:ext cx="1752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camisa</a:t>
            </a:r>
            <a:endParaRPr lang="en-GB" sz="2000" dirty="0" smtClean="0"/>
          </a:p>
          <a:p>
            <a:pPr algn="ctr"/>
            <a:r>
              <a:rPr lang="en-GB" sz="2000" dirty="0" smtClean="0"/>
              <a:t>Juan</a:t>
            </a:r>
          </a:p>
          <a:p>
            <a:pPr algn="ctr"/>
            <a:r>
              <a:rPr lang="en-GB" sz="2000" dirty="0" err="1" smtClean="0"/>
              <a:t>calcetines</a:t>
            </a:r>
            <a:endParaRPr lang="en-GB" sz="2000" dirty="0" smtClean="0"/>
          </a:p>
          <a:p>
            <a:pPr algn="ctr"/>
            <a:r>
              <a:rPr lang="en-GB" sz="2000" dirty="0" smtClean="0"/>
              <a:t>Italia</a:t>
            </a:r>
          </a:p>
          <a:p>
            <a:pPr algn="ctr"/>
            <a:r>
              <a:rPr lang="en-GB" sz="2000" dirty="0" err="1" smtClean="0"/>
              <a:t>brazo</a:t>
            </a:r>
            <a:endParaRPr lang="en-GB" sz="2000" dirty="0" smtClean="0"/>
          </a:p>
          <a:p>
            <a:pPr algn="ctr"/>
            <a:r>
              <a:rPr lang="en-GB" sz="2000" dirty="0" smtClean="0"/>
              <a:t>pie</a:t>
            </a:r>
          </a:p>
          <a:p>
            <a:pPr algn="ctr"/>
            <a:r>
              <a:rPr lang="en-GB" sz="2000" dirty="0" err="1" smtClean="0"/>
              <a:t>ojos</a:t>
            </a:r>
            <a:endParaRPr lang="en-GB" sz="2000" dirty="0" smtClean="0"/>
          </a:p>
          <a:p>
            <a:pPr algn="ctr"/>
            <a:r>
              <a:rPr lang="en-GB" sz="2000" dirty="0" err="1" smtClean="0"/>
              <a:t>instituto</a:t>
            </a:r>
            <a:endParaRPr lang="en-GB" sz="2000" dirty="0" smtClean="0"/>
          </a:p>
          <a:p>
            <a:pPr algn="ctr"/>
            <a:r>
              <a:rPr lang="en-GB" sz="2000" dirty="0" err="1" smtClean="0"/>
              <a:t>madre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881154" y="2183674"/>
            <a:ext cx="1752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entender</a:t>
            </a:r>
            <a:endParaRPr lang="en-GB" sz="2000" dirty="0" smtClean="0"/>
          </a:p>
          <a:p>
            <a:pPr algn="ctr"/>
            <a:r>
              <a:rPr lang="en-GB" sz="2000" dirty="0" err="1" smtClean="0"/>
              <a:t>fumar</a:t>
            </a:r>
            <a:endParaRPr lang="en-GB" sz="2000" dirty="0" smtClean="0"/>
          </a:p>
          <a:p>
            <a:pPr algn="ctr"/>
            <a:r>
              <a:rPr lang="en-GB" sz="2000" dirty="0" smtClean="0"/>
              <a:t>leer</a:t>
            </a:r>
          </a:p>
          <a:p>
            <a:pPr algn="ctr"/>
            <a:r>
              <a:rPr lang="en-GB" sz="2000" dirty="0" err="1" smtClean="0"/>
              <a:t>apoyar</a:t>
            </a:r>
            <a:endParaRPr lang="en-GB" sz="2000" dirty="0" smtClean="0"/>
          </a:p>
          <a:p>
            <a:pPr algn="ctr"/>
            <a:r>
              <a:rPr lang="en-GB" sz="2000" dirty="0" err="1" smtClean="0"/>
              <a:t>hablar</a:t>
            </a:r>
            <a:endParaRPr lang="en-GB" sz="2000" dirty="0" smtClean="0"/>
          </a:p>
          <a:p>
            <a:pPr algn="ctr"/>
            <a:r>
              <a:rPr lang="en-GB" sz="2000" dirty="0" err="1" smtClean="0"/>
              <a:t>cantar</a:t>
            </a:r>
            <a:endParaRPr lang="en-GB" sz="2000" dirty="0" smtClean="0"/>
          </a:p>
          <a:p>
            <a:pPr algn="ctr"/>
            <a:r>
              <a:rPr lang="en-GB" sz="2000" dirty="0" err="1" smtClean="0"/>
              <a:t>enseñar</a:t>
            </a:r>
            <a:endParaRPr lang="en-GB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818811" y="2183674"/>
            <a:ext cx="1752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triste</a:t>
            </a:r>
          </a:p>
          <a:p>
            <a:pPr algn="ctr"/>
            <a:r>
              <a:rPr lang="en-GB" sz="2000" dirty="0" err="1" smtClean="0"/>
              <a:t>feo</a:t>
            </a:r>
            <a:endParaRPr lang="en-GB" sz="2000" dirty="0" smtClean="0"/>
          </a:p>
          <a:p>
            <a:pPr algn="ctr"/>
            <a:r>
              <a:rPr lang="en-GB" sz="2000" dirty="0" err="1" smtClean="0"/>
              <a:t>enfadado</a:t>
            </a:r>
            <a:endParaRPr lang="en-GB" sz="2000" dirty="0" smtClean="0"/>
          </a:p>
          <a:p>
            <a:pPr algn="ctr"/>
            <a:r>
              <a:rPr lang="en-GB" sz="2000" dirty="0" err="1" smtClean="0"/>
              <a:t>inteligente</a:t>
            </a:r>
            <a:endParaRPr lang="en-GB" sz="2000" dirty="0" smtClean="0"/>
          </a:p>
          <a:p>
            <a:pPr algn="ctr"/>
            <a:r>
              <a:rPr lang="en-GB" sz="2000" dirty="0" err="1" smtClean="0"/>
              <a:t>enorme</a:t>
            </a:r>
            <a:endParaRPr lang="en-GB" sz="2000" dirty="0" smtClean="0"/>
          </a:p>
          <a:p>
            <a:pPr algn="ctr"/>
            <a:r>
              <a:rPr lang="en-GB" sz="2000" dirty="0" err="1" smtClean="0"/>
              <a:t>maravilloso</a:t>
            </a:r>
            <a:endParaRPr lang="en-GB" sz="2000" dirty="0" smtClean="0"/>
          </a:p>
          <a:p>
            <a:pPr algn="ctr"/>
            <a:r>
              <a:rPr lang="en-GB" sz="2000" dirty="0" err="1" smtClean="0"/>
              <a:t>bien</a:t>
            </a:r>
            <a:endParaRPr lang="en-GB" sz="2000" dirty="0" smtClean="0"/>
          </a:p>
          <a:p>
            <a:pPr algn="ctr"/>
            <a:r>
              <a:rPr lang="en-GB" sz="2000" dirty="0" err="1" smtClean="0"/>
              <a:t>feliz</a:t>
            </a:r>
            <a:endParaRPr lang="en-GB" sz="2000" dirty="0" smtClean="0"/>
          </a:p>
          <a:p>
            <a:pPr algn="ctr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1890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Traduce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inglés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Translate into English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086287"/>
              </p:ext>
            </p:extLst>
          </p:nvPr>
        </p:nvGraphicFramePr>
        <p:xfrm>
          <a:off x="457200" y="1600200"/>
          <a:ext cx="83058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2900"/>
                <a:gridCol w="41529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calidad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cantidad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ciudad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comunidad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variedad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universidad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seguridad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realidad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086600" y="5638800"/>
            <a:ext cx="19812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AYUDA: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dad / ad = </a:t>
            </a:r>
            <a:r>
              <a:rPr lang="en-GB" b="1" dirty="0" err="1" smtClean="0">
                <a:solidFill>
                  <a:schemeClr val="tx1"/>
                </a:solidFill>
              </a:rPr>
              <a:t>ity</a:t>
            </a:r>
            <a:r>
              <a:rPr lang="en-GB" b="1" dirty="0" smtClean="0">
                <a:solidFill>
                  <a:schemeClr val="tx1"/>
                </a:solidFill>
              </a:rPr>
              <a:t> / ty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6024" y="1673517"/>
            <a:ext cx="3962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quality</a:t>
            </a:r>
          </a:p>
          <a:p>
            <a:r>
              <a:rPr lang="en-GB" sz="3200" dirty="0" smtClean="0"/>
              <a:t>quantity</a:t>
            </a:r>
          </a:p>
          <a:p>
            <a:r>
              <a:rPr lang="en-GB" sz="3200" dirty="0" smtClean="0"/>
              <a:t>city</a:t>
            </a:r>
          </a:p>
          <a:p>
            <a:r>
              <a:rPr lang="en-GB" sz="3200" dirty="0" smtClean="0"/>
              <a:t>community</a:t>
            </a:r>
          </a:p>
          <a:p>
            <a:r>
              <a:rPr lang="en-GB" sz="3200" dirty="0" smtClean="0"/>
              <a:t>variety</a:t>
            </a:r>
          </a:p>
          <a:p>
            <a:r>
              <a:rPr lang="en-GB" sz="3200" dirty="0" smtClean="0"/>
              <a:t>university</a:t>
            </a:r>
          </a:p>
          <a:p>
            <a:r>
              <a:rPr lang="en-GB" sz="3200" dirty="0" smtClean="0"/>
              <a:t>security</a:t>
            </a:r>
          </a:p>
          <a:p>
            <a:r>
              <a:rPr lang="en-GB" sz="3200" dirty="0" smtClean="0"/>
              <a:t>reality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0160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4000" dirty="0"/>
              <a:t>¿</a:t>
            </a:r>
            <a:r>
              <a:rPr lang="en-GB" sz="4000" dirty="0" err="1"/>
              <a:t>Qué</a:t>
            </a:r>
            <a:r>
              <a:rPr lang="en-GB" sz="4000" dirty="0"/>
              <a:t> </a:t>
            </a:r>
            <a:r>
              <a:rPr lang="en-GB" sz="4000" dirty="0" err="1"/>
              <a:t>hora</a:t>
            </a:r>
            <a:r>
              <a:rPr lang="en-GB" sz="4000" dirty="0"/>
              <a:t> </a:t>
            </a:r>
            <a:r>
              <a:rPr lang="en-GB" sz="4000" dirty="0" err="1"/>
              <a:t>es</a:t>
            </a:r>
            <a:r>
              <a:rPr lang="en-GB" sz="4000" dirty="0"/>
              <a:t>?</a:t>
            </a:r>
            <a:r>
              <a:rPr lang="en-GB" sz="4800" dirty="0"/>
              <a:t/>
            </a:r>
            <a:br>
              <a:rPr lang="en-GB" sz="4800" dirty="0"/>
            </a:br>
            <a:r>
              <a:rPr lang="en-GB" sz="2000" i="1" dirty="0" smtClean="0"/>
              <a:t>What time is it?</a:t>
            </a:r>
            <a:endParaRPr lang="en-GB" sz="2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195736" y="1630096"/>
            <a:ext cx="4732771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Son </a:t>
            </a:r>
            <a:r>
              <a:rPr lang="en-GB" sz="3200" b="1" dirty="0" err="1" smtClean="0"/>
              <a:t>las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cinco</a:t>
            </a:r>
            <a:r>
              <a:rPr lang="en-GB" sz="3200" b="1" dirty="0" smtClean="0"/>
              <a:t> y </a:t>
            </a:r>
            <a:r>
              <a:rPr lang="en-GB" sz="3200" b="1" dirty="0" err="1" smtClean="0"/>
              <a:t>cuarto</a:t>
            </a:r>
            <a:r>
              <a:rPr lang="en-GB" sz="3200" b="1" dirty="0" smtClean="0"/>
              <a:t>.</a:t>
            </a:r>
            <a:endParaRPr lang="en-GB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15493" y="2399047"/>
            <a:ext cx="4702504" cy="5847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Son </a:t>
            </a:r>
            <a:r>
              <a:rPr lang="en-GB" sz="3200" b="1" dirty="0" err="1" smtClean="0"/>
              <a:t>las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seis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menos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cuarto</a:t>
            </a:r>
            <a:r>
              <a:rPr lang="en-GB" sz="3200" b="1" dirty="0" smtClean="0"/>
              <a:t>.</a:t>
            </a:r>
            <a:endParaRPr lang="en-GB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27267" y="3095347"/>
            <a:ext cx="4732771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/>
              <a:t>Es</a:t>
            </a:r>
            <a:r>
              <a:rPr lang="en-GB" sz="3200" b="1" dirty="0" smtClean="0"/>
              <a:t> la </a:t>
            </a:r>
            <a:r>
              <a:rPr lang="en-GB" sz="3200" b="1" dirty="0" err="1" smtClean="0"/>
              <a:t>una</a:t>
            </a:r>
            <a:r>
              <a:rPr lang="en-GB" sz="3200" b="1" dirty="0" smtClean="0"/>
              <a:t>.</a:t>
            </a:r>
            <a:endParaRPr lang="en-GB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3877883"/>
            <a:ext cx="4752528" cy="5847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err="1" smtClean="0"/>
              <a:t>Es</a:t>
            </a:r>
            <a:r>
              <a:rPr lang="en-GB" sz="3200" b="1" dirty="0" smtClean="0"/>
              <a:t> el </a:t>
            </a:r>
            <a:r>
              <a:rPr lang="en-GB" sz="3200" b="1" dirty="0" err="1" smtClean="0"/>
              <a:t>mediodía</a:t>
            </a:r>
            <a:r>
              <a:rPr lang="en-GB" sz="3200" b="1" dirty="0" smtClean="0"/>
              <a:t>.</a:t>
            </a:r>
            <a:endParaRPr lang="en-GB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95736" y="4573894"/>
            <a:ext cx="4752528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Son </a:t>
            </a:r>
            <a:r>
              <a:rPr lang="en-GB" sz="3200" b="1" dirty="0" err="1" smtClean="0"/>
              <a:t>las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seis</a:t>
            </a:r>
            <a:r>
              <a:rPr lang="en-GB" sz="3200" b="1" dirty="0" smtClean="0"/>
              <a:t> y media.</a:t>
            </a:r>
            <a:endParaRPr lang="en-GB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95736" y="5319211"/>
            <a:ext cx="4752528" cy="5847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Son </a:t>
            </a:r>
            <a:r>
              <a:rPr lang="en-GB" sz="3200" b="1" dirty="0" err="1" smtClean="0"/>
              <a:t>las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diez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menos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veinte</a:t>
            </a:r>
            <a:r>
              <a:rPr lang="en-GB" sz="3200" b="1" dirty="0" smtClean="0"/>
              <a:t>.</a:t>
            </a:r>
            <a:endParaRPr lang="en-GB" sz="3200" b="1" dirty="0"/>
          </a:p>
        </p:txBody>
      </p:sp>
      <p:pic>
        <p:nvPicPr>
          <p:cNvPr id="4098" name="Picture 2" descr="http://etc.usf.edu/clipart/33900/33909/nclock-05-15_33909_l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4573894"/>
            <a:ext cx="1016823" cy="101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yoginiontheloose.files.wordpress.com/2012/08/5-4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84" y="3498369"/>
            <a:ext cx="1009881" cy="83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static.freepik.com/free-photo/digital-clock-12-00-clip-art_41553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026" y="1922484"/>
            <a:ext cx="1933426" cy="90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bigmouthbarry.com/wp-content/uploads/2013/04/digital_clock_1_00_clip_art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90" y="4865763"/>
            <a:ext cx="1933426" cy="90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etc.usf.edu/clipart/34100/34174/nclock-09-40_34174_sm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66" y="1951242"/>
            <a:ext cx="1116713" cy="111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s3.amazonaws.com/rapgenius/filepicker%2FqN8mAuiEQCi0aweGfJWq_nclock-06-30_33984_md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772" y="3049517"/>
            <a:ext cx="1156379" cy="98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6553200" y="2055882"/>
            <a:ext cx="971127" cy="28103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704579" y="2829379"/>
            <a:ext cx="657621" cy="120775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033389" y="3517102"/>
            <a:ext cx="336153" cy="134866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705600" y="2509598"/>
            <a:ext cx="333163" cy="1696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705600" y="4037138"/>
            <a:ext cx="971127" cy="9447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1651165" y="2983822"/>
            <a:ext cx="667973" cy="27888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48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Traduce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verbos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inglés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i="1" dirty="0" smtClean="0"/>
              <a:t>Translate the verbs into English</a:t>
            </a:r>
            <a:endParaRPr lang="en-GB" sz="2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756601"/>
              </p:ext>
            </p:extLst>
          </p:nvPr>
        </p:nvGraphicFramePr>
        <p:xfrm>
          <a:off x="457200" y="1600200"/>
          <a:ext cx="83058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2900"/>
                <a:gridCol w="4152900"/>
              </a:tblGrid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aprender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entender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apoyar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ayudar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enseñar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leer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trabajar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err="1" smtClean="0"/>
                        <a:t>viajar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6934200" cy="549275"/>
          </a:xfrm>
        </p:spPr>
        <p:txBody>
          <a:bodyPr/>
          <a:lstStyle/>
          <a:p>
            <a:fld id="{911D27E3-4003-49D0-AA8E-9C0445A485F0}" type="datetime2">
              <a:rPr lang="es-ES_tradnl" sz="3600" i="1" u="sng" smtClean="0">
                <a:solidFill>
                  <a:schemeClr val="tx1"/>
                </a:solidFill>
              </a:rPr>
              <a:t>martes, 22 de agosto de 2017</a:t>
            </a:fld>
            <a:endParaRPr lang="en-GB" sz="3600" i="1" u="sng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086600" y="5638800"/>
            <a:ext cx="1981200" cy="9906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AYUDA:</a:t>
            </a: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-</a:t>
            </a:r>
            <a:r>
              <a:rPr lang="en-GB" b="1" dirty="0" err="1" smtClean="0">
                <a:solidFill>
                  <a:schemeClr val="tx1"/>
                </a:solidFill>
              </a:rPr>
              <a:t>er</a:t>
            </a:r>
            <a:r>
              <a:rPr lang="en-GB" b="1" dirty="0" smtClean="0">
                <a:solidFill>
                  <a:schemeClr val="tx1"/>
                </a:solidFill>
              </a:rPr>
              <a:t>/</a:t>
            </a:r>
            <a:r>
              <a:rPr lang="en-GB" b="1" dirty="0" err="1" smtClean="0">
                <a:solidFill>
                  <a:schemeClr val="tx1"/>
                </a:solidFill>
              </a:rPr>
              <a:t>ar</a:t>
            </a:r>
            <a:r>
              <a:rPr lang="en-GB" b="1" dirty="0" smtClean="0">
                <a:solidFill>
                  <a:schemeClr val="tx1"/>
                </a:solidFill>
              </a:rPr>
              <a:t>/</a:t>
            </a:r>
            <a:r>
              <a:rPr lang="en-GB" b="1" dirty="0" err="1" smtClean="0">
                <a:solidFill>
                  <a:schemeClr val="tx1"/>
                </a:solidFill>
              </a:rPr>
              <a:t>ir</a:t>
            </a:r>
            <a:endParaRPr lang="en-GB" b="1" dirty="0" smtClean="0">
              <a:solidFill>
                <a:schemeClr val="tx1"/>
              </a:solidFill>
            </a:endParaRP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= to...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6024" y="1673517"/>
            <a:ext cx="3962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to learn</a:t>
            </a:r>
          </a:p>
          <a:p>
            <a:r>
              <a:rPr lang="en-GB" sz="3200" dirty="0" smtClean="0"/>
              <a:t>to understand</a:t>
            </a:r>
          </a:p>
          <a:p>
            <a:r>
              <a:rPr lang="en-GB" sz="3200" dirty="0" smtClean="0"/>
              <a:t>to support</a:t>
            </a:r>
          </a:p>
          <a:p>
            <a:r>
              <a:rPr lang="en-GB" sz="3200" dirty="0" smtClean="0"/>
              <a:t>to help</a:t>
            </a:r>
          </a:p>
          <a:p>
            <a:r>
              <a:rPr lang="en-GB" sz="3200" dirty="0" smtClean="0"/>
              <a:t>to teach</a:t>
            </a:r>
          </a:p>
          <a:p>
            <a:r>
              <a:rPr lang="en-GB" sz="3200" dirty="0" smtClean="0"/>
              <a:t>to read</a:t>
            </a:r>
          </a:p>
          <a:p>
            <a:r>
              <a:rPr lang="en-GB" sz="3200" dirty="0" smtClean="0"/>
              <a:t>to work</a:t>
            </a:r>
          </a:p>
          <a:p>
            <a:r>
              <a:rPr lang="en-GB" sz="3200" dirty="0" smtClean="0"/>
              <a:t>to travel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5811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1618</Words>
  <Application>Microsoft Office PowerPoint</Application>
  <PresentationFormat>On-screen Show (4:3)</PresentationFormat>
  <Paragraphs>961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30+ Spanish Starters</vt:lpstr>
      <vt:lpstr>Empareja los emoticonos con los adjetivos Match up the emojis with the adjectives</vt:lpstr>
      <vt:lpstr>Pon los números en el orden correcto Put the numbers into the correct order</vt:lpstr>
      <vt:lpstr>Empareja las palabras Match up the words</vt:lpstr>
      <vt:lpstr>Traduce y empareja los antónimos Translate and match up the opposites</vt:lpstr>
      <vt:lpstr>Nombre, verbo o adjetivo Noun, verb or adjective</vt:lpstr>
      <vt:lpstr>Traduce en inglés Translate into English</vt:lpstr>
      <vt:lpstr>¿Qué hora es? What time is it?</vt:lpstr>
      <vt:lpstr>Traduce los verbos en inglés Translate the verbs into English</vt:lpstr>
      <vt:lpstr>Traduce los adverbios en inglés Translate the adverbs into English</vt:lpstr>
      <vt:lpstr>Traduce los sitios en inglés Translate the places into English</vt:lpstr>
      <vt:lpstr>Traduce los conectores en inglés Translate the connectives into English</vt:lpstr>
      <vt:lpstr>Masculino o femenino Masculine or feminine</vt:lpstr>
      <vt:lpstr>Nombre, verbo o adjetivo Noun, verb or adjective</vt:lpstr>
      <vt:lpstr>Traduce los adverbios en inglés Translate the adverbs into English</vt:lpstr>
      <vt:lpstr>Traduce y empareja los antónimos Translate and match up the opposites</vt:lpstr>
      <vt:lpstr>Traduce las fechas Translate the dates</vt:lpstr>
      <vt:lpstr>Traduce y empareja los sinónimos Translate and match up the synonyms</vt:lpstr>
      <vt:lpstr>Traduce en inglés Translate into English</vt:lpstr>
      <vt:lpstr>Traduce los verbos en inglés Translate the verbs into English</vt:lpstr>
      <vt:lpstr>Traduce los adverbios en inglés Translate the adverbs into English</vt:lpstr>
      <vt:lpstr>Masculino o femenino Masculine or feminine</vt:lpstr>
      <vt:lpstr>El, la, los, las / Un, una, unos, unas The / A, some</vt:lpstr>
      <vt:lpstr>PowerPoint Presentation</vt:lpstr>
      <vt:lpstr>Busca la excepción Find the odd one out</vt:lpstr>
      <vt:lpstr>Traduce y empareja los antónimos Translate and match up the opposites</vt:lpstr>
      <vt:lpstr>Traduce y empareja los sinónimos Translate and match up the synonyms</vt:lpstr>
      <vt:lpstr>PowerPoint Presentation</vt:lpstr>
      <vt:lpstr>Nombre, verbo o adjetivo Noun, verb or adjective</vt:lpstr>
      <vt:lpstr>Traduce y empareja los antónimos Translate and match up the opposites</vt:lpstr>
      <vt:lpstr>PowerPoint Presentation</vt:lpstr>
      <vt:lpstr>Traduce en inglés Translate into English</vt:lpstr>
      <vt:lpstr>Nombre, verbo o adjetivo Noun, verb or adjective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Traduce y empareja los antónimos Translate and match up the opposites</dc:title>
  <dc:creator>User</dc:creator>
  <cp:lastModifiedBy>User</cp:lastModifiedBy>
  <cp:revision>47</cp:revision>
  <dcterms:created xsi:type="dcterms:W3CDTF">2017-08-19T16:33:06Z</dcterms:created>
  <dcterms:modified xsi:type="dcterms:W3CDTF">2017-08-22T14:58:59Z</dcterms:modified>
</cp:coreProperties>
</file>