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3337F-3914-433E-943B-08033B412A40}" type="datetimeFigureOut">
              <a:rPr lang="en-GB" smtClean="0"/>
              <a:t>27/04/2013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AE0CD-E507-4CDC-950D-B610D47ED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067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AF2E-A96F-452C-A152-EA8A2AB003C0}" type="datetime1">
              <a:rPr lang="en-GB" smtClean="0"/>
              <a:t>27/04/2013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3E8E-C704-4B8C-AA4F-6AE4A5A743D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7BEC-C387-4B21-86B0-1175C4B266FC}" type="datetime1">
              <a:rPr lang="en-GB" smtClean="0"/>
              <a:t>27/04/2013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3E8E-C704-4B8C-AA4F-6AE4A5A743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DE07-F5B2-4057-8C25-71953B001C5C}" type="datetime1">
              <a:rPr lang="en-GB" smtClean="0"/>
              <a:t>27/04/2013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3E8E-C704-4B8C-AA4F-6AE4A5A743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697-48F6-4F71-842B-16F10650FD16}" type="datetime1">
              <a:rPr lang="en-GB" smtClean="0"/>
              <a:t>27/04/2013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3E8E-C704-4B8C-AA4F-6AE4A5A743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0D28-E12B-443A-8A9A-6CEF2F8720EB}" type="datetime1">
              <a:rPr lang="en-GB" smtClean="0"/>
              <a:t>27/04/2013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F6A3E8E-C704-4B8C-AA4F-6AE4A5A743D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5218-8D67-4B2A-B880-40DED4991073}" type="datetime1">
              <a:rPr lang="en-GB" smtClean="0"/>
              <a:t>27/04/2013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3E8E-C704-4B8C-AA4F-6AE4A5A743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3732-BECE-4FF5-B270-E2C3D65529E7}" type="datetime1">
              <a:rPr lang="en-GB" smtClean="0"/>
              <a:t>27/04/2013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3E8E-C704-4B8C-AA4F-6AE4A5A743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51A-3DB1-4381-8A7E-789FD7DBBBC2}" type="datetime1">
              <a:rPr lang="en-GB" smtClean="0"/>
              <a:t>27/04/2013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3E8E-C704-4B8C-AA4F-6AE4A5A743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5B6E-9131-4060-80FB-DA3A2312A94E}" type="datetime1">
              <a:rPr lang="en-GB" smtClean="0"/>
              <a:t>27/04/2013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3E8E-C704-4B8C-AA4F-6AE4A5A743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6FBC-F2C6-43B5-A625-45C57578AFAB}" type="datetime1">
              <a:rPr lang="en-GB" smtClean="0"/>
              <a:t>27/04/2013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3E8E-C704-4B8C-AA4F-6AE4A5A743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6F42-1FF8-440D-B11E-13FD44DBA2C9}" type="datetime1">
              <a:rPr lang="en-GB" smtClean="0"/>
              <a:t>27/04/2013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3E8E-C704-4B8C-AA4F-6AE4A5A743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839E96-7265-4E8D-95C9-963CCE0D9429}" type="datetime1">
              <a:rPr lang="en-GB" smtClean="0"/>
              <a:t>27/04/2013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F6A3E8E-C704-4B8C-AA4F-6AE4A5A743D7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175351" cy="2657263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en-GB" sz="8000" u="sng" dirty="0" smtClean="0">
                <a:solidFill>
                  <a:schemeClr val="tx1"/>
                </a:solidFill>
                <a:effectLst/>
              </a:rPr>
              <a:t>The Near Future Tense</a:t>
            </a:r>
            <a:endParaRPr lang="en-GB" sz="8000" u="sng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437113"/>
            <a:ext cx="7200799" cy="2088232"/>
          </a:xfrm>
        </p:spPr>
        <p:txBody>
          <a:bodyPr>
            <a:normAutofit/>
          </a:bodyPr>
          <a:lstStyle/>
          <a:p>
            <a:r>
              <a:rPr lang="en-GB" b="1" dirty="0" smtClean="0"/>
              <a:t>Objective: </a:t>
            </a:r>
          </a:p>
          <a:p>
            <a:r>
              <a:rPr lang="en-GB" dirty="0" smtClean="0"/>
              <a:t>To learn how to form and use the near future tense in French.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3E8E-C704-4B8C-AA4F-6AE4A5A743D7}" type="slidenum">
              <a:rPr lang="en-GB" smtClean="0"/>
              <a:t>1</a:t>
            </a:fld>
            <a:endParaRPr lang="en-GB"/>
          </a:p>
        </p:txBody>
      </p:sp>
      <p:pic>
        <p:nvPicPr>
          <p:cNvPr id="6" name="Picture 2" descr="C:\Users\Danni\AppData\Local\Microsoft\Windows\Temporary Internet Files\Content.IE5\6IK7TJF0\MC9003835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21088"/>
            <a:ext cx="1009258" cy="2222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nni\AppData\Local\Microsoft\Windows\Temporary Internet Files\Content.IE5\SZQ7D3W7\MC90044152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0"/>
            <a:ext cx="187325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595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21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dirty="0" smtClean="0">
                <a:solidFill>
                  <a:schemeClr val="tx1"/>
                </a:solidFill>
              </a:rPr>
              <a:t>Examples in English…</a:t>
            </a:r>
            <a:endParaRPr lang="en-GB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4129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3200" dirty="0" smtClean="0"/>
              <a:t>This weekend </a:t>
            </a:r>
            <a:r>
              <a:rPr lang="en-GB" sz="3200" u="sng" dirty="0" smtClean="0"/>
              <a:t>I am going to go shopping</a:t>
            </a:r>
            <a:r>
              <a:rPr lang="en-GB" sz="3200" dirty="0" smtClean="0"/>
              <a:t> with my friends.</a:t>
            </a:r>
          </a:p>
          <a:p>
            <a:pPr>
              <a:buFont typeface="Wingdings" pitchFamily="2" charset="2"/>
              <a:buChar char="Ø"/>
            </a:pPr>
            <a:endParaRPr lang="en-GB" sz="3200" dirty="0"/>
          </a:p>
          <a:p>
            <a:pPr>
              <a:buFont typeface="Wingdings" pitchFamily="2" charset="2"/>
              <a:buChar char="Ø"/>
            </a:pPr>
            <a:r>
              <a:rPr lang="en-GB" sz="3200" dirty="0" smtClean="0"/>
              <a:t>Tonight </a:t>
            </a:r>
            <a:r>
              <a:rPr lang="en-GB" sz="3200" u="sng" dirty="0" smtClean="0"/>
              <a:t>we are going to play football</a:t>
            </a:r>
            <a:r>
              <a:rPr lang="en-GB" sz="3200" dirty="0" smtClean="0"/>
              <a:t> on the field.</a:t>
            </a:r>
          </a:p>
          <a:p>
            <a:pPr>
              <a:buFont typeface="Wingdings" pitchFamily="2" charset="2"/>
              <a:buChar char="Ø"/>
            </a:pPr>
            <a:endParaRPr lang="en-GB" sz="3200" dirty="0"/>
          </a:p>
          <a:p>
            <a:pPr>
              <a:buFont typeface="Wingdings" pitchFamily="2" charset="2"/>
              <a:buChar char="Ø"/>
            </a:pPr>
            <a:r>
              <a:rPr lang="en-GB" sz="3200" dirty="0" smtClean="0"/>
              <a:t>This afternoon </a:t>
            </a:r>
            <a:r>
              <a:rPr lang="en-GB" sz="3200" u="sng" dirty="0" smtClean="0"/>
              <a:t>Jack is going to play</a:t>
            </a:r>
            <a:r>
              <a:rPr lang="en-GB" sz="3200" dirty="0" smtClean="0"/>
              <a:t> on his PS3.</a:t>
            </a:r>
          </a:p>
          <a:p>
            <a:pPr>
              <a:buFont typeface="Wingdings" pitchFamily="2" charset="2"/>
              <a:buChar char="Ø"/>
            </a:pPr>
            <a:endParaRPr lang="en-GB" sz="3200" dirty="0" smtClean="0"/>
          </a:p>
          <a:p>
            <a:pPr marL="137160" indent="0">
              <a:buNone/>
            </a:pPr>
            <a:endParaRPr lang="en-GB" sz="3200" dirty="0" smtClean="0"/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3E8E-C704-4B8C-AA4F-6AE4A5A743D7}" type="slidenum">
              <a:rPr lang="en-GB" smtClean="0"/>
              <a:t>2</a:t>
            </a:fld>
            <a:endParaRPr lang="en-GB"/>
          </a:p>
        </p:txBody>
      </p:sp>
      <p:pic>
        <p:nvPicPr>
          <p:cNvPr id="4098" name="Picture 2" descr="C:\Users\Danni\AppData\Local\Microsoft\Windows\Temporary Internet Files\Content.IE5\PRY6C0PR\MP90044234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916832"/>
            <a:ext cx="1008112" cy="89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Danni\AppData\Local\Microsoft\Windows\Temporary Internet Files\Content.IE5\6IK7TJF0\MP90042270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705" y="3573016"/>
            <a:ext cx="1008112" cy="89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Danni\AppData\Local\Microsoft\Windows\Temporary Internet Files\Content.IE5\SZQ7D3W7\MP90043080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004" y="5373216"/>
            <a:ext cx="993634" cy="916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541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>
                <a:solidFill>
                  <a:schemeClr val="tx1"/>
                </a:solidFill>
              </a:rPr>
              <a:t>How do I do it in French?</a:t>
            </a:r>
            <a:endParaRPr lang="en-GB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sz="3200" dirty="0" smtClean="0"/>
              <a:t>1. Take the present tense of ‘</a:t>
            </a:r>
            <a:r>
              <a:rPr lang="en-GB" sz="3200" dirty="0" err="1" smtClean="0"/>
              <a:t>aller</a:t>
            </a:r>
            <a:r>
              <a:rPr lang="en-GB" sz="3200" dirty="0" smtClean="0"/>
              <a:t>’ (to go).</a:t>
            </a:r>
          </a:p>
          <a:p>
            <a:pPr marL="137160" indent="0">
              <a:buNone/>
            </a:pPr>
            <a:endParaRPr lang="en-GB" dirty="0"/>
          </a:p>
          <a:p>
            <a:pPr marL="137160" indent="0" algn="ctr">
              <a:buNone/>
            </a:pPr>
            <a:r>
              <a:rPr lang="en-GB" sz="3200" b="1" dirty="0" smtClean="0"/>
              <a:t>Je </a:t>
            </a:r>
            <a:r>
              <a:rPr lang="en-GB" sz="3200" b="1" dirty="0" err="1" smtClean="0"/>
              <a:t>vais</a:t>
            </a:r>
            <a:r>
              <a:rPr lang="en-GB" sz="3200" b="1" dirty="0" smtClean="0"/>
              <a:t> – I am going</a:t>
            </a:r>
          </a:p>
          <a:p>
            <a:pPr marL="137160" indent="0" algn="ctr">
              <a:buNone/>
            </a:pPr>
            <a:r>
              <a:rPr lang="en-GB" sz="3200" b="1" dirty="0" err="1" smtClean="0"/>
              <a:t>Tu</a:t>
            </a:r>
            <a:r>
              <a:rPr lang="en-GB" sz="3200" b="1" dirty="0" smtClean="0"/>
              <a:t> vas – You (s.) are going</a:t>
            </a:r>
          </a:p>
          <a:p>
            <a:pPr marL="137160" indent="0" algn="ctr">
              <a:buNone/>
            </a:pPr>
            <a:r>
              <a:rPr lang="en-GB" sz="3200" b="1" dirty="0" smtClean="0"/>
              <a:t>Il/</a:t>
            </a:r>
            <a:r>
              <a:rPr lang="en-GB" sz="3200" b="1" dirty="0" err="1" smtClean="0"/>
              <a:t>elle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va</a:t>
            </a:r>
            <a:r>
              <a:rPr lang="en-GB" sz="3200" b="1" dirty="0" smtClean="0"/>
              <a:t> – He/she is going</a:t>
            </a:r>
          </a:p>
          <a:p>
            <a:pPr marL="137160" indent="0" algn="ctr">
              <a:buNone/>
            </a:pPr>
            <a:r>
              <a:rPr lang="en-GB" sz="3200" b="1" dirty="0" smtClean="0"/>
              <a:t>Nous </a:t>
            </a:r>
            <a:r>
              <a:rPr lang="en-GB" sz="3200" b="1" dirty="0" err="1" smtClean="0"/>
              <a:t>allons</a:t>
            </a:r>
            <a:r>
              <a:rPr lang="en-GB" sz="3200" b="1" dirty="0" smtClean="0"/>
              <a:t> – We are going</a:t>
            </a:r>
          </a:p>
          <a:p>
            <a:pPr marL="137160" indent="0" algn="ctr">
              <a:buNone/>
            </a:pPr>
            <a:r>
              <a:rPr lang="en-GB" sz="3200" b="1" dirty="0" err="1" smtClean="0"/>
              <a:t>Vous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allez</a:t>
            </a:r>
            <a:r>
              <a:rPr lang="en-GB" sz="3200" b="1" dirty="0" smtClean="0"/>
              <a:t> – You (pl.) are going</a:t>
            </a:r>
          </a:p>
          <a:p>
            <a:pPr marL="137160" indent="0" algn="ctr">
              <a:buNone/>
            </a:pPr>
            <a:r>
              <a:rPr lang="en-GB" sz="3200" b="1" dirty="0" err="1" smtClean="0"/>
              <a:t>Ils</a:t>
            </a:r>
            <a:r>
              <a:rPr lang="en-GB" sz="3200" b="1" dirty="0" smtClean="0"/>
              <a:t>/</a:t>
            </a:r>
            <a:r>
              <a:rPr lang="en-GB" sz="3200" b="1" dirty="0" err="1" smtClean="0"/>
              <a:t>elles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vont</a:t>
            </a:r>
            <a:r>
              <a:rPr lang="en-GB" sz="3200" b="1" dirty="0" smtClean="0"/>
              <a:t> – They are going</a:t>
            </a:r>
            <a:endParaRPr lang="en-GB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3E8E-C704-4B8C-AA4F-6AE4A5A743D7}" type="slidenum">
              <a:rPr lang="en-GB" smtClean="0"/>
              <a:t>3</a:t>
            </a:fld>
            <a:endParaRPr lang="en-GB"/>
          </a:p>
        </p:txBody>
      </p:sp>
      <p:pic>
        <p:nvPicPr>
          <p:cNvPr id="5122" name="Picture 2" descr="C:\Users\Danni\AppData\Local\Microsoft\Windows\Temporary Internet Files\Content.IE5\SZQ7D3W7\MP90044867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1" y="5512986"/>
            <a:ext cx="1975124" cy="13144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530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>
                <a:solidFill>
                  <a:schemeClr val="tx1"/>
                </a:solidFill>
              </a:rPr>
              <a:t>How do I do it in French?</a:t>
            </a:r>
            <a:endParaRPr lang="en-GB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GB" dirty="0" smtClean="0"/>
              <a:t>2. Plus the infinitive, for example:</a:t>
            </a:r>
          </a:p>
          <a:p>
            <a:pPr marL="137160" indent="0">
              <a:buNone/>
            </a:pPr>
            <a:endParaRPr lang="en-GB" dirty="0"/>
          </a:p>
          <a:p>
            <a:pPr>
              <a:buFont typeface="Wingdings" pitchFamily="2" charset="2"/>
              <a:buChar char="Ø"/>
            </a:pPr>
            <a:r>
              <a:rPr lang="en-GB" dirty="0" err="1" smtClean="0"/>
              <a:t>danser</a:t>
            </a:r>
            <a:r>
              <a:rPr lang="en-GB" dirty="0" smtClean="0"/>
              <a:t> – to dance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chanter – to sing</a:t>
            </a:r>
          </a:p>
          <a:p>
            <a:pPr>
              <a:buFont typeface="Wingdings" pitchFamily="2" charset="2"/>
              <a:buChar char="Ø"/>
            </a:pPr>
            <a:r>
              <a:rPr lang="en-GB" dirty="0" err="1" smtClean="0"/>
              <a:t>écouter</a:t>
            </a:r>
            <a:r>
              <a:rPr lang="en-GB" dirty="0" smtClean="0"/>
              <a:t> - to listen</a:t>
            </a:r>
          </a:p>
          <a:p>
            <a:pPr>
              <a:buFont typeface="Wingdings" pitchFamily="2" charset="2"/>
              <a:buChar char="Ø"/>
            </a:pPr>
            <a:r>
              <a:rPr lang="en-GB" dirty="0" err="1" smtClean="0"/>
              <a:t>jouer</a:t>
            </a:r>
            <a:r>
              <a:rPr lang="en-GB" dirty="0" smtClean="0"/>
              <a:t> – to play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vivre – to live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manger – to eat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faire – to do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3E8E-C704-4B8C-AA4F-6AE4A5A743D7}" type="slidenum">
              <a:rPr lang="en-GB" smtClean="0"/>
              <a:t>4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092280" y="4509120"/>
            <a:ext cx="1872208" cy="17366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Note that they all end in ER, IR or RE! </a:t>
            </a:r>
            <a:r>
              <a:rPr lang="en-GB" sz="2400" dirty="0" smtClean="0">
                <a:sym typeface="Wingdings" pitchFamily="2" charset="2"/>
              </a:rPr>
              <a:t></a:t>
            </a:r>
            <a:endParaRPr lang="en-GB" sz="2400" dirty="0"/>
          </a:p>
        </p:txBody>
      </p:sp>
      <p:pic>
        <p:nvPicPr>
          <p:cNvPr id="6146" name="Picture 2" descr="C:\Users\Danni\AppData\Local\Microsoft\Windows\Temporary Internet Files\Content.IE5\PRY6C0PR\MC9004354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780" y="3008993"/>
            <a:ext cx="18415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Danni\AppData\Local\Microsoft\Windows\Temporary Internet Files\Content.IE5\SZQ7D3W7\MP90042228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356" y="5085184"/>
            <a:ext cx="1484784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140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>
                <a:solidFill>
                  <a:schemeClr val="tx1"/>
                </a:solidFill>
              </a:rPr>
              <a:t>What’s an infinitive?!?!</a:t>
            </a:r>
            <a:endParaRPr lang="en-GB" sz="5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3E8E-C704-4B8C-AA4F-6AE4A5A743D7}" type="slidenum">
              <a:rPr lang="en-GB" smtClean="0"/>
              <a:t>5</a:t>
            </a:fld>
            <a:endParaRPr lang="en-GB"/>
          </a:p>
        </p:txBody>
      </p:sp>
      <p:pic>
        <p:nvPicPr>
          <p:cNvPr id="2050" name="Picture 2" descr="C:\Users\Danni\AppData\Local\Microsoft\Windows\Temporary Internet Files\Content.IE5\QW5I8ZFX\MC900434403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941168"/>
            <a:ext cx="1080120" cy="141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3576" y="1340768"/>
            <a:ext cx="86409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GB" sz="2800" dirty="0" smtClean="0"/>
              <a:t>If you look up a verb (doing word) in the dictionary it will give you the </a:t>
            </a:r>
            <a:r>
              <a:rPr lang="en-GB" sz="2800" b="1" dirty="0" smtClean="0"/>
              <a:t>infinitive.</a:t>
            </a:r>
          </a:p>
          <a:p>
            <a:pPr marL="457200" indent="-457200">
              <a:buFont typeface="Wingdings" pitchFamily="2" charset="2"/>
              <a:buChar char="Ø"/>
            </a:pPr>
            <a:endParaRPr lang="en-GB" sz="2800" b="1" dirty="0"/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dirty="0" smtClean="0"/>
              <a:t>Basic form of the verb before it’s been conjugated.</a:t>
            </a:r>
          </a:p>
          <a:p>
            <a:pPr marL="457200" indent="-457200">
              <a:buFont typeface="Wingdings" pitchFamily="2" charset="2"/>
              <a:buChar char="Ø"/>
            </a:pPr>
            <a:endParaRPr lang="en-GB" sz="2800" dirty="0"/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dirty="0" smtClean="0"/>
              <a:t>In French it will either end in ER, IR or RE.</a:t>
            </a:r>
          </a:p>
          <a:p>
            <a:pPr marL="457200" indent="-457200">
              <a:buFont typeface="Wingdings" pitchFamily="2" charset="2"/>
              <a:buChar char="Ø"/>
            </a:pPr>
            <a:endParaRPr lang="en-GB" sz="2800" dirty="0"/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dirty="0" smtClean="0"/>
              <a:t>In English it is just a verb with ‘to’ in front of it, for example:</a:t>
            </a:r>
          </a:p>
          <a:p>
            <a:endParaRPr lang="en-GB" sz="2800" dirty="0" smtClean="0"/>
          </a:p>
          <a:p>
            <a:r>
              <a:rPr lang="en-GB" sz="2800" dirty="0" smtClean="0"/>
              <a:t>to sing, to play, to run, to dance, to eat, to live</a:t>
            </a:r>
          </a:p>
        </p:txBody>
      </p:sp>
    </p:spTree>
    <p:extLst>
      <p:ext uri="{BB962C8B-B14F-4D97-AF65-F5344CB8AC3E}">
        <p14:creationId xmlns:p14="http://schemas.microsoft.com/office/powerpoint/2010/main" val="3298207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>
                <a:solidFill>
                  <a:schemeClr val="tx1"/>
                </a:solidFill>
              </a:rPr>
              <a:t>Examples</a:t>
            </a:r>
            <a:endParaRPr lang="en-GB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3600" dirty="0" smtClean="0"/>
              <a:t>Je </a:t>
            </a:r>
            <a:r>
              <a:rPr lang="en-GB" sz="3600" dirty="0" err="1" smtClean="0"/>
              <a:t>vais</a:t>
            </a:r>
            <a:r>
              <a:rPr lang="en-GB" sz="3600" dirty="0" smtClean="0"/>
              <a:t> </a:t>
            </a:r>
            <a:r>
              <a:rPr lang="en-GB" sz="3600" dirty="0" err="1" smtClean="0"/>
              <a:t>danser</a:t>
            </a:r>
            <a:r>
              <a:rPr lang="en-GB" sz="3600" dirty="0" smtClean="0"/>
              <a:t> – I am going to dance.</a:t>
            </a:r>
          </a:p>
          <a:p>
            <a:pPr>
              <a:buFont typeface="Wingdings" pitchFamily="2" charset="2"/>
              <a:buChar char="Ø"/>
            </a:pPr>
            <a:r>
              <a:rPr lang="en-GB" sz="3600" dirty="0" err="1" smtClean="0"/>
              <a:t>Tu</a:t>
            </a:r>
            <a:r>
              <a:rPr lang="en-GB" sz="3600" dirty="0" smtClean="0"/>
              <a:t> vas </a:t>
            </a:r>
            <a:r>
              <a:rPr lang="en-GB" sz="3600" dirty="0" err="1" smtClean="0"/>
              <a:t>habiter</a:t>
            </a:r>
            <a:r>
              <a:rPr lang="en-GB" sz="3600" dirty="0" smtClean="0"/>
              <a:t> – You (s.) are going to live.</a:t>
            </a:r>
          </a:p>
          <a:p>
            <a:pPr>
              <a:buFont typeface="Wingdings" pitchFamily="2" charset="2"/>
              <a:buChar char="Ø"/>
            </a:pPr>
            <a:r>
              <a:rPr lang="en-GB" sz="3600" dirty="0" smtClean="0"/>
              <a:t>Il </a:t>
            </a:r>
            <a:r>
              <a:rPr lang="en-GB" sz="3600" dirty="0" err="1" smtClean="0"/>
              <a:t>va</a:t>
            </a:r>
            <a:r>
              <a:rPr lang="en-GB" sz="3600" dirty="0" smtClean="0"/>
              <a:t> manger – He is going to eat.</a:t>
            </a:r>
          </a:p>
          <a:p>
            <a:pPr>
              <a:buFont typeface="Wingdings" pitchFamily="2" charset="2"/>
              <a:buChar char="Ø"/>
            </a:pPr>
            <a:r>
              <a:rPr lang="en-GB" sz="3600" dirty="0" smtClean="0"/>
              <a:t>Nous </a:t>
            </a:r>
            <a:r>
              <a:rPr lang="en-GB" sz="3600" dirty="0" err="1" smtClean="0"/>
              <a:t>allons</a:t>
            </a:r>
            <a:r>
              <a:rPr lang="en-GB" sz="3600" dirty="0" smtClean="0"/>
              <a:t> </a:t>
            </a:r>
            <a:r>
              <a:rPr lang="en-GB" sz="3600" dirty="0" err="1" smtClean="0"/>
              <a:t>jouer</a:t>
            </a:r>
            <a:r>
              <a:rPr lang="en-GB" sz="3600" dirty="0" smtClean="0"/>
              <a:t> – We are going to play.</a:t>
            </a:r>
          </a:p>
          <a:p>
            <a:pPr>
              <a:buFont typeface="Wingdings" pitchFamily="2" charset="2"/>
              <a:buChar char="Ø"/>
            </a:pPr>
            <a:r>
              <a:rPr lang="en-GB" sz="3600" dirty="0" err="1" smtClean="0"/>
              <a:t>Vous</a:t>
            </a:r>
            <a:r>
              <a:rPr lang="en-GB" sz="3600" dirty="0" smtClean="0"/>
              <a:t> </a:t>
            </a:r>
            <a:r>
              <a:rPr lang="en-GB" sz="3600" dirty="0" err="1" smtClean="0"/>
              <a:t>allez</a:t>
            </a:r>
            <a:r>
              <a:rPr lang="en-GB" sz="3600" dirty="0" smtClean="0"/>
              <a:t> faire – You (pl.) are going to do.</a:t>
            </a:r>
          </a:p>
          <a:p>
            <a:pPr>
              <a:buFont typeface="Wingdings" pitchFamily="2" charset="2"/>
              <a:buChar char="Ø"/>
            </a:pPr>
            <a:r>
              <a:rPr lang="en-GB" sz="3600" dirty="0" err="1" smtClean="0"/>
              <a:t>Ils</a:t>
            </a:r>
            <a:r>
              <a:rPr lang="en-GB" sz="3600" dirty="0" smtClean="0"/>
              <a:t> </a:t>
            </a:r>
            <a:r>
              <a:rPr lang="en-GB" sz="3600" dirty="0" err="1" smtClean="0"/>
              <a:t>vont</a:t>
            </a:r>
            <a:r>
              <a:rPr lang="en-GB" sz="3600" dirty="0" smtClean="0"/>
              <a:t> </a:t>
            </a:r>
            <a:r>
              <a:rPr lang="en-GB" sz="3600" dirty="0" err="1" smtClean="0"/>
              <a:t>écouter</a:t>
            </a:r>
            <a:r>
              <a:rPr lang="en-GB" sz="3600" dirty="0" smtClean="0"/>
              <a:t> – They are going to listen.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3E8E-C704-4B8C-AA4F-6AE4A5A743D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632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5400" dirty="0" smtClean="0">
                <a:solidFill>
                  <a:schemeClr val="tx1"/>
                </a:solidFill>
              </a:rPr>
              <a:t>Quiz </a:t>
            </a:r>
            <a:br>
              <a:rPr lang="en-GB" sz="54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(Write down your answers then check them on the next slide)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GB" u="sng" dirty="0" smtClean="0"/>
              <a:t>How do you say:</a:t>
            </a:r>
          </a:p>
          <a:p>
            <a:pPr marL="651510" indent="-514350">
              <a:buAutoNum type="arabicPeriod"/>
            </a:pPr>
            <a:r>
              <a:rPr lang="en-GB" sz="2400" dirty="0" smtClean="0"/>
              <a:t>I am going to sing.</a:t>
            </a:r>
          </a:p>
          <a:p>
            <a:pPr marL="651510" indent="-514350">
              <a:buAutoNum type="arabicPeriod"/>
            </a:pPr>
            <a:r>
              <a:rPr lang="en-GB" sz="2400" dirty="0" smtClean="0"/>
              <a:t>He is going to play.</a:t>
            </a:r>
          </a:p>
          <a:p>
            <a:pPr marL="651510" indent="-514350">
              <a:buAutoNum type="arabicPeriod"/>
            </a:pPr>
            <a:r>
              <a:rPr lang="en-GB" sz="2400" dirty="0" smtClean="0"/>
              <a:t>Jennifer is going to listen. 		</a:t>
            </a:r>
            <a:r>
              <a:rPr lang="en-GB" sz="1200" dirty="0" smtClean="0"/>
              <a:t>(*same as ‘she is going’)</a:t>
            </a:r>
          </a:p>
          <a:p>
            <a:pPr marL="651510" indent="-514350">
              <a:buAutoNum type="arabicPeriod"/>
            </a:pPr>
            <a:r>
              <a:rPr lang="en-GB" sz="2400" dirty="0" smtClean="0"/>
              <a:t>We are going to eat.</a:t>
            </a:r>
          </a:p>
          <a:p>
            <a:pPr marL="651510" indent="-514350">
              <a:buAutoNum type="arabicPeriod"/>
            </a:pPr>
            <a:r>
              <a:rPr lang="en-GB" sz="2400" dirty="0" smtClean="0"/>
              <a:t>You (s.) are going to dance.</a:t>
            </a:r>
          </a:p>
          <a:p>
            <a:pPr marL="651510" indent="-514350">
              <a:buAutoNum type="arabicPeriod"/>
            </a:pPr>
            <a:r>
              <a:rPr lang="en-GB" sz="2400" dirty="0" smtClean="0"/>
              <a:t>They are going to live.</a:t>
            </a:r>
          </a:p>
          <a:p>
            <a:pPr marL="651510" indent="-514350">
              <a:buAutoNum type="arabicPeriod"/>
            </a:pPr>
            <a:endParaRPr lang="en-GB" sz="1400" dirty="0" smtClean="0"/>
          </a:p>
          <a:p>
            <a:pPr marL="137160" indent="0">
              <a:buNone/>
            </a:pPr>
            <a:r>
              <a:rPr lang="en-GB" sz="2400" u="sng" dirty="0" smtClean="0"/>
              <a:t>And some more difficult ones:</a:t>
            </a:r>
          </a:p>
          <a:p>
            <a:pPr marL="651510" indent="-514350">
              <a:buAutoNum type="arabicPeriod"/>
            </a:pPr>
            <a:r>
              <a:rPr lang="en-GB" sz="2000" dirty="0" smtClean="0"/>
              <a:t>I am going to eat a hamburger.</a:t>
            </a:r>
          </a:p>
          <a:p>
            <a:pPr marL="651510" indent="-514350">
              <a:buAutoNum type="arabicPeriod"/>
            </a:pPr>
            <a:r>
              <a:rPr lang="en-GB" sz="2000" dirty="0" smtClean="0"/>
              <a:t>You (pl.) are going to live in Spain.</a:t>
            </a:r>
          </a:p>
          <a:p>
            <a:pPr marL="651510" indent="-514350">
              <a:buAutoNum type="arabicPeriod"/>
            </a:pPr>
            <a:r>
              <a:rPr lang="en-GB" sz="2000" dirty="0" smtClean="0"/>
              <a:t>She is going to listen to music.</a:t>
            </a:r>
          </a:p>
          <a:p>
            <a:pPr marL="651510" indent="-514350">
              <a:buAutoNum type="arabicPeriod"/>
            </a:pPr>
            <a:endParaRPr lang="en-GB" sz="1400" dirty="0" smtClean="0"/>
          </a:p>
          <a:p>
            <a:pPr marL="651510" indent="-514350">
              <a:buAutoNum type="arabicPeriod"/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3E8E-C704-4B8C-AA4F-6AE4A5A743D7}" type="slidenum">
              <a:rPr lang="en-GB" smtClean="0"/>
              <a:t>7</a:t>
            </a:fld>
            <a:endParaRPr lang="en-GB"/>
          </a:p>
        </p:txBody>
      </p:sp>
      <p:pic>
        <p:nvPicPr>
          <p:cNvPr id="7171" name="Picture 3" descr="C:\Users\Danni\AppData\Local\Microsoft\Windows\Temporary Internet Files\Content.IE5\SZQ7D3W7\MC9000886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927695"/>
            <a:ext cx="1926407" cy="2174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400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2588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dirty="0" smtClean="0">
                <a:solidFill>
                  <a:schemeClr val="tx1"/>
                </a:solidFill>
              </a:rPr>
              <a:t>Answers</a:t>
            </a:r>
            <a:endParaRPr lang="en-GB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040600"/>
          </a:xfrm>
        </p:spPr>
        <p:txBody>
          <a:bodyPr>
            <a:normAutofit lnSpcReduction="10000"/>
          </a:bodyPr>
          <a:lstStyle/>
          <a:p>
            <a:pPr marL="651510" indent="-514350">
              <a:buAutoNum type="arabicPeriod"/>
            </a:pPr>
            <a:r>
              <a:rPr lang="en-GB" dirty="0" smtClean="0">
                <a:latin typeface="+mj-lt"/>
              </a:rPr>
              <a:t>I </a:t>
            </a:r>
            <a:r>
              <a:rPr lang="en-GB" dirty="0">
                <a:latin typeface="+mj-lt"/>
              </a:rPr>
              <a:t>am going to sing</a:t>
            </a:r>
            <a:r>
              <a:rPr lang="en-GB" dirty="0" smtClean="0">
                <a:latin typeface="+mj-lt"/>
              </a:rPr>
              <a:t>. – </a:t>
            </a:r>
            <a:r>
              <a:rPr lang="en-GB" i="1" dirty="0" smtClean="0">
                <a:latin typeface="+mj-lt"/>
              </a:rPr>
              <a:t>Je </a:t>
            </a:r>
            <a:r>
              <a:rPr lang="en-GB" i="1" dirty="0" err="1" smtClean="0">
                <a:latin typeface="+mj-lt"/>
              </a:rPr>
              <a:t>vais</a:t>
            </a:r>
            <a:r>
              <a:rPr lang="en-GB" i="1" dirty="0" smtClean="0">
                <a:latin typeface="+mj-lt"/>
              </a:rPr>
              <a:t> chanter.</a:t>
            </a:r>
            <a:endParaRPr lang="en-GB" dirty="0">
              <a:latin typeface="+mj-lt"/>
            </a:endParaRPr>
          </a:p>
          <a:p>
            <a:pPr marL="651510" indent="-514350">
              <a:buAutoNum type="arabicPeriod"/>
            </a:pPr>
            <a:r>
              <a:rPr lang="en-GB" dirty="0">
                <a:latin typeface="+mj-lt"/>
              </a:rPr>
              <a:t>He is going to play</a:t>
            </a:r>
            <a:r>
              <a:rPr lang="en-GB" dirty="0" smtClean="0">
                <a:latin typeface="+mj-lt"/>
              </a:rPr>
              <a:t>. – </a:t>
            </a:r>
            <a:r>
              <a:rPr lang="en-GB" i="1" dirty="0" smtClean="0">
                <a:latin typeface="+mj-lt"/>
              </a:rPr>
              <a:t>Il </a:t>
            </a:r>
            <a:r>
              <a:rPr lang="en-GB" i="1" dirty="0" err="1" smtClean="0">
                <a:latin typeface="+mj-lt"/>
              </a:rPr>
              <a:t>va</a:t>
            </a:r>
            <a:r>
              <a:rPr lang="en-GB" i="1" dirty="0" smtClean="0">
                <a:latin typeface="+mj-lt"/>
              </a:rPr>
              <a:t> </a:t>
            </a:r>
            <a:r>
              <a:rPr lang="en-GB" i="1" dirty="0" err="1" smtClean="0">
                <a:latin typeface="+mj-lt"/>
              </a:rPr>
              <a:t>jouer</a:t>
            </a:r>
            <a:r>
              <a:rPr lang="en-GB" i="1" dirty="0" smtClean="0">
                <a:latin typeface="+mj-lt"/>
              </a:rPr>
              <a:t>.</a:t>
            </a:r>
            <a:endParaRPr lang="en-GB" i="1" dirty="0">
              <a:latin typeface="+mj-lt"/>
            </a:endParaRPr>
          </a:p>
          <a:p>
            <a:pPr marL="651510" indent="-514350">
              <a:buAutoNum type="arabicPeriod"/>
            </a:pPr>
            <a:r>
              <a:rPr lang="en-GB" dirty="0">
                <a:latin typeface="+mj-lt"/>
              </a:rPr>
              <a:t>Jennifer is going to listen. </a:t>
            </a:r>
            <a:r>
              <a:rPr lang="en-GB" dirty="0" smtClean="0">
                <a:latin typeface="+mj-lt"/>
              </a:rPr>
              <a:t>– </a:t>
            </a:r>
            <a:r>
              <a:rPr lang="en-GB" i="1" dirty="0" smtClean="0">
                <a:latin typeface="+mj-lt"/>
              </a:rPr>
              <a:t>Jennifer </a:t>
            </a:r>
            <a:r>
              <a:rPr lang="en-GB" i="1" dirty="0" err="1" smtClean="0">
                <a:latin typeface="+mj-lt"/>
              </a:rPr>
              <a:t>va</a:t>
            </a:r>
            <a:r>
              <a:rPr lang="en-GB" i="1" dirty="0" smtClean="0">
                <a:latin typeface="+mj-lt"/>
              </a:rPr>
              <a:t> </a:t>
            </a:r>
            <a:r>
              <a:rPr lang="en-GB" i="1" dirty="0" err="1" smtClean="0">
                <a:latin typeface="+mj-lt"/>
              </a:rPr>
              <a:t>écouter</a:t>
            </a:r>
            <a:r>
              <a:rPr lang="en-GB" i="1" dirty="0" smtClean="0">
                <a:latin typeface="+mj-lt"/>
              </a:rPr>
              <a:t>.</a:t>
            </a:r>
            <a:endParaRPr lang="en-GB" sz="1400" dirty="0">
              <a:latin typeface="+mj-lt"/>
            </a:endParaRPr>
          </a:p>
          <a:p>
            <a:pPr marL="651510" indent="-514350">
              <a:buAutoNum type="arabicPeriod"/>
            </a:pPr>
            <a:r>
              <a:rPr lang="en-GB" dirty="0">
                <a:latin typeface="+mj-lt"/>
              </a:rPr>
              <a:t>We are going to eat</a:t>
            </a:r>
            <a:r>
              <a:rPr lang="en-GB" dirty="0" smtClean="0">
                <a:latin typeface="+mj-lt"/>
              </a:rPr>
              <a:t>. – </a:t>
            </a:r>
            <a:r>
              <a:rPr lang="en-GB" i="1" dirty="0" smtClean="0">
                <a:latin typeface="+mj-lt"/>
              </a:rPr>
              <a:t>Nous </a:t>
            </a:r>
            <a:r>
              <a:rPr lang="en-GB" i="1" dirty="0" err="1" smtClean="0">
                <a:latin typeface="+mj-lt"/>
              </a:rPr>
              <a:t>allons</a:t>
            </a:r>
            <a:r>
              <a:rPr lang="en-GB" i="1" dirty="0" smtClean="0">
                <a:latin typeface="+mj-lt"/>
              </a:rPr>
              <a:t> manger.</a:t>
            </a:r>
            <a:endParaRPr lang="en-GB" dirty="0">
              <a:latin typeface="+mj-lt"/>
            </a:endParaRPr>
          </a:p>
          <a:p>
            <a:pPr marL="651510" indent="-514350">
              <a:buAutoNum type="arabicPeriod"/>
            </a:pPr>
            <a:r>
              <a:rPr lang="en-GB" dirty="0">
                <a:latin typeface="+mj-lt"/>
              </a:rPr>
              <a:t>You (s.) are going to dance</a:t>
            </a:r>
            <a:r>
              <a:rPr lang="en-GB" dirty="0" smtClean="0">
                <a:latin typeface="+mj-lt"/>
              </a:rPr>
              <a:t>. – </a:t>
            </a:r>
            <a:r>
              <a:rPr lang="en-GB" i="1" dirty="0" err="1" smtClean="0">
                <a:latin typeface="+mj-lt"/>
              </a:rPr>
              <a:t>Vous</a:t>
            </a:r>
            <a:r>
              <a:rPr lang="en-GB" i="1" dirty="0" smtClean="0">
                <a:latin typeface="+mj-lt"/>
              </a:rPr>
              <a:t> </a:t>
            </a:r>
            <a:r>
              <a:rPr lang="en-GB" i="1" dirty="0" err="1" smtClean="0">
                <a:latin typeface="+mj-lt"/>
              </a:rPr>
              <a:t>allez</a:t>
            </a:r>
            <a:r>
              <a:rPr lang="en-GB" i="1" dirty="0" smtClean="0">
                <a:latin typeface="+mj-lt"/>
              </a:rPr>
              <a:t> </a:t>
            </a:r>
            <a:r>
              <a:rPr lang="en-GB" i="1" dirty="0" err="1" smtClean="0">
                <a:latin typeface="+mj-lt"/>
              </a:rPr>
              <a:t>danser</a:t>
            </a:r>
            <a:r>
              <a:rPr lang="en-GB" i="1" dirty="0" smtClean="0">
                <a:latin typeface="+mj-lt"/>
              </a:rPr>
              <a:t>.</a:t>
            </a:r>
            <a:endParaRPr lang="en-GB" dirty="0">
              <a:latin typeface="+mj-lt"/>
            </a:endParaRPr>
          </a:p>
          <a:p>
            <a:pPr marL="651510" indent="-514350">
              <a:buAutoNum type="arabicPeriod"/>
            </a:pPr>
            <a:r>
              <a:rPr lang="en-GB" dirty="0">
                <a:latin typeface="+mj-lt"/>
              </a:rPr>
              <a:t>They are going to live</a:t>
            </a:r>
            <a:r>
              <a:rPr lang="en-GB" dirty="0" smtClean="0">
                <a:latin typeface="+mj-lt"/>
              </a:rPr>
              <a:t>. – </a:t>
            </a:r>
            <a:r>
              <a:rPr lang="en-GB" i="1" dirty="0" err="1" smtClean="0">
                <a:latin typeface="+mj-lt"/>
              </a:rPr>
              <a:t>Ils</a:t>
            </a:r>
            <a:r>
              <a:rPr lang="en-GB" i="1" dirty="0" smtClean="0">
                <a:latin typeface="+mj-lt"/>
              </a:rPr>
              <a:t> </a:t>
            </a:r>
            <a:r>
              <a:rPr lang="en-GB" i="1" dirty="0" err="1" smtClean="0">
                <a:latin typeface="+mj-lt"/>
              </a:rPr>
              <a:t>vont</a:t>
            </a:r>
            <a:r>
              <a:rPr lang="en-GB" i="1" dirty="0" smtClean="0">
                <a:latin typeface="+mj-lt"/>
              </a:rPr>
              <a:t> </a:t>
            </a:r>
            <a:r>
              <a:rPr lang="en-GB" i="1" dirty="0" err="1" smtClean="0">
                <a:latin typeface="+mj-lt"/>
              </a:rPr>
              <a:t>habiter</a:t>
            </a:r>
            <a:r>
              <a:rPr lang="en-GB" i="1" dirty="0" smtClean="0">
                <a:latin typeface="+mj-lt"/>
              </a:rPr>
              <a:t>.</a:t>
            </a:r>
            <a:endParaRPr lang="en-GB" dirty="0">
              <a:latin typeface="+mj-lt"/>
            </a:endParaRPr>
          </a:p>
          <a:p>
            <a:pPr marL="651510" indent="-514350">
              <a:buAutoNum type="arabicPeriod"/>
            </a:pPr>
            <a:endParaRPr lang="en-GB" sz="1600" dirty="0">
              <a:latin typeface="+mj-lt"/>
            </a:endParaRPr>
          </a:p>
          <a:p>
            <a:pPr marL="137160" indent="0">
              <a:buNone/>
            </a:pPr>
            <a:r>
              <a:rPr lang="en-GB" u="sng" dirty="0">
                <a:latin typeface="+mj-lt"/>
              </a:rPr>
              <a:t>And </a:t>
            </a:r>
            <a:r>
              <a:rPr lang="en-GB" u="sng" dirty="0" smtClean="0">
                <a:latin typeface="+mj-lt"/>
              </a:rPr>
              <a:t>the more difficult </a:t>
            </a:r>
            <a:r>
              <a:rPr lang="en-GB" u="sng" dirty="0">
                <a:latin typeface="+mj-lt"/>
              </a:rPr>
              <a:t>ones:</a:t>
            </a:r>
          </a:p>
          <a:p>
            <a:pPr marL="651510" indent="-514350">
              <a:buAutoNum type="arabicPeriod"/>
            </a:pPr>
            <a:r>
              <a:rPr lang="en-GB" sz="2400" dirty="0">
                <a:latin typeface="+mj-lt"/>
              </a:rPr>
              <a:t>I am going to eat a hamburger</a:t>
            </a:r>
            <a:r>
              <a:rPr lang="en-GB" sz="2400" dirty="0" smtClean="0">
                <a:latin typeface="+mj-lt"/>
              </a:rPr>
              <a:t>. – </a:t>
            </a:r>
            <a:r>
              <a:rPr lang="en-GB" sz="2400" i="1" dirty="0" smtClean="0">
                <a:latin typeface="+mj-lt"/>
              </a:rPr>
              <a:t>Je </a:t>
            </a:r>
            <a:r>
              <a:rPr lang="en-GB" sz="2400" i="1" dirty="0" err="1" smtClean="0">
                <a:latin typeface="+mj-lt"/>
              </a:rPr>
              <a:t>vais</a:t>
            </a:r>
            <a:r>
              <a:rPr lang="en-GB" sz="2400" i="1" dirty="0" smtClean="0">
                <a:latin typeface="+mj-lt"/>
              </a:rPr>
              <a:t> manger un hamburger.</a:t>
            </a:r>
            <a:endParaRPr lang="en-GB" sz="2400" dirty="0">
              <a:latin typeface="+mj-lt"/>
            </a:endParaRPr>
          </a:p>
          <a:p>
            <a:pPr marL="651510" indent="-514350">
              <a:buAutoNum type="arabicPeriod"/>
            </a:pPr>
            <a:r>
              <a:rPr lang="en-GB" sz="2400" dirty="0">
                <a:latin typeface="+mj-lt"/>
              </a:rPr>
              <a:t>You (pl.) are going to live in Spain</a:t>
            </a:r>
            <a:r>
              <a:rPr lang="en-GB" sz="2400" dirty="0" smtClean="0">
                <a:latin typeface="+mj-lt"/>
              </a:rPr>
              <a:t>. – </a:t>
            </a:r>
            <a:r>
              <a:rPr lang="en-GB" sz="2400" i="1" dirty="0" err="1" smtClean="0">
                <a:latin typeface="+mj-lt"/>
              </a:rPr>
              <a:t>Vous</a:t>
            </a:r>
            <a:r>
              <a:rPr lang="en-GB" sz="2400" i="1" dirty="0" smtClean="0">
                <a:latin typeface="+mj-lt"/>
              </a:rPr>
              <a:t> </a:t>
            </a:r>
            <a:r>
              <a:rPr lang="en-GB" sz="2400" i="1" dirty="0" err="1" smtClean="0">
                <a:latin typeface="+mj-lt"/>
              </a:rPr>
              <a:t>allez</a:t>
            </a:r>
            <a:r>
              <a:rPr lang="en-GB" sz="2400" i="1" dirty="0" smtClean="0">
                <a:latin typeface="+mj-lt"/>
              </a:rPr>
              <a:t> </a:t>
            </a:r>
            <a:r>
              <a:rPr lang="en-GB" sz="2400" i="1" dirty="0" err="1" smtClean="0">
                <a:latin typeface="+mj-lt"/>
              </a:rPr>
              <a:t>habiter</a:t>
            </a:r>
            <a:r>
              <a:rPr lang="en-GB" sz="2400" i="1" dirty="0" smtClean="0">
                <a:latin typeface="+mj-lt"/>
              </a:rPr>
              <a:t> en </a:t>
            </a:r>
            <a:r>
              <a:rPr lang="en-GB" sz="2400" i="1" dirty="0" err="1" smtClean="0">
                <a:latin typeface="+mj-lt"/>
              </a:rPr>
              <a:t>Espagne</a:t>
            </a:r>
            <a:r>
              <a:rPr lang="en-GB" sz="2400" i="1" dirty="0" smtClean="0">
                <a:latin typeface="+mj-lt"/>
              </a:rPr>
              <a:t>.</a:t>
            </a:r>
            <a:endParaRPr lang="en-GB" sz="2400" dirty="0">
              <a:latin typeface="+mj-lt"/>
            </a:endParaRPr>
          </a:p>
          <a:p>
            <a:pPr marL="651510" indent="-514350">
              <a:buAutoNum type="arabicPeriod"/>
            </a:pPr>
            <a:r>
              <a:rPr lang="en-GB" sz="2400" dirty="0">
                <a:latin typeface="+mj-lt"/>
              </a:rPr>
              <a:t>She is going to listen to music</a:t>
            </a:r>
            <a:r>
              <a:rPr lang="en-GB" sz="2400" dirty="0" smtClean="0">
                <a:latin typeface="+mj-lt"/>
              </a:rPr>
              <a:t>. – </a:t>
            </a:r>
            <a:r>
              <a:rPr lang="en-GB" sz="2400" i="1" dirty="0" smtClean="0">
                <a:latin typeface="+mj-lt"/>
              </a:rPr>
              <a:t>Elle </a:t>
            </a:r>
            <a:r>
              <a:rPr lang="en-GB" sz="2400" i="1" dirty="0" err="1" smtClean="0">
                <a:latin typeface="+mj-lt"/>
              </a:rPr>
              <a:t>va</a:t>
            </a:r>
            <a:r>
              <a:rPr lang="en-GB" sz="2400" i="1" dirty="0" smtClean="0">
                <a:latin typeface="+mj-lt"/>
              </a:rPr>
              <a:t> </a:t>
            </a:r>
            <a:r>
              <a:rPr lang="en-GB" sz="2400" i="1" dirty="0" err="1" smtClean="0">
                <a:latin typeface="+mj-lt"/>
              </a:rPr>
              <a:t>écouter</a:t>
            </a:r>
            <a:r>
              <a:rPr lang="en-GB" sz="2400" i="1" dirty="0" smtClean="0">
                <a:latin typeface="+mj-lt"/>
              </a:rPr>
              <a:t> de la </a:t>
            </a:r>
            <a:r>
              <a:rPr lang="en-GB" sz="2400" i="1" dirty="0" err="1" smtClean="0">
                <a:latin typeface="+mj-lt"/>
              </a:rPr>
              <a:t>musique</a:t>
            </a:r>
            <a:r>
              <a:rPr lang="en-GB" sz="2400" i="1" dirty="0" smtClean="0">
                <a:latin typeface="+mj-lt"/>
              </a:rPr>
              <a:t>.</a:t>
            </a:r>
            <a:endParaRPr lang="en-GB" sz="2400" dirty="0">
              <a:latin typeface="+mj-lt"/>
            </a:endParaRPr>
          </a:p>
          <a:p>
            <a:pPr marL="13716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3E8E-C704-4B8C-AA4F-6AE4A5A743D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883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90</TotalTime>
  <Words>487</Words>
  <Application>Microsoft Office PowerPoint</Application>
  <PresentationFormat>On-screen Show (4:3)</PresentationFormat>
  <Paragraphs>81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The Near Future Tense</vt:lpstr>
      <vt:lpstr>Examples in English…</vt:lpstr>
      <vt:lpstr>How do I do it in French?</vt:lpstr>
      <vt:lpstr>How do I do it in French?</vt:lpstr>
      <vt:lpstr>What’s an infinitive?!?!</vt:lpstr>
      <vt:lpstr>Examples</vt:lpstr>
      <vt:lpstr>Quiz  (Write down your answers then check them on the next slide)</vt:lpstr>
      <vt:lpstr>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Near Future Tense</dc:title>
  <dc:creator>Danni</dc:creator>
  <cp:lastModifiedBy>Danni</cp:lastModifiedBy>
  <cp:revision>8</cp:revision>
  <dcterms:created xsi:type="dcterms:W3CDTF">2013-04-27T06:32:53Z</dcterms:created>
  <dcterms:modified xsi:type="dcterms:W3CDTF">2013-04-27T08:03:25Z</dcterms:modified>
</cp:coreProperties>
</file>